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9" r:id="rId1"/>
  </p:sldMasterIdLst>
  <p:notesMasterIdLst>
    <p:notesMasterId r:id="rId55"/>
  </p:notesMasterIdLst>
  <p:handoutMasterIdLst>
    <p:handoutMasterId r:id="rId56"/>
  </p:handoutMasterIdLst>
  <p:sldIdLst>
    <p:sldId id="256" r:id="rId2"/>
    <p:sldId id="336" r:id="rId3"/>
    <p:sldId id="408" r:id="rId4"/>
    <p:sldId id="409" r:id="rId5"/>
    <p:sldId id="329" r:id="rId6"/>
    <p:sldId id="456" r:id="rId7"/>
    <p:sldId id="457" r:id="rId8"/>
    <p:sldId id="455" r:id="rId9"/>
    <p:sldId id="458" r:id="rId10"/>
    <p:sldId id="459" r:id="rId11"/>
    <p:sldId id="461" r:id="rId12"/>
    <p:sldId id="462" r:id="rId13"/>
    <p:sldId id="463" r:id="rId14"/>
    <p:sldId id="464" r:id="rId15"/>
    <p:sldId id="465" r:id="rId16"/>
    <p:sldId id="466" r:id="rId17"/>
    <p:sldId id="467" r:id="rId18"/>
    <p:sldId id="468" r:id="rId19"/>
    <p:sldId id="412" r:id="rId20"/>
    <p:sldId id="413" r:id="rId21"/>
    <p:sldId id="414" r:id="rId22"/>
    <p:sldId id="415" r:id="rId23"/>
    <p:sldId id="416" r:id="rId24"/>
    <p:sldId id="460" r:id="rId25"/>
    <p:sldId id="342" r:id="rId26"/>
    <p:sldId id="418" r:id="rId27"/>
    <p:sldId id="289" r:id="rId28"/>
    <p:sldId id="419" r:id="rId29"/>
    <p:sldId id="420" r:id="rId30"/>
    <p:sldId id="421" r:id="rId31"/>
    <p:sldId id="422" r:id="rId32"/>
    <p:sldId id="424" r:id="rId33"/>
    <p:sldId id="425" r:id="rId34"/>
    <p:sldId id="426" r:id="rId35"/>
    <p:sldId id="427" r:id="rId36"/>
    <p:sldId id="429" r:id="rId37"/>
    <p:sldId id="432" r:id="rId38"/>
    <p:sldId id="430" r:id="rId39"/>
    <p:sldId id="431" r:id="rId40"/>
    <p:sldId id="433" r:id="rId41"/>
    <p:sldId id="434" r:id="rId42"/>
    <p:sldId id="435" r:id="rId43"/>
    <p:sldId id="428" r:id="rId44"/>
    <p:sldId id="436" r:id="rId45"/>
    <p:sldId id="469" r:id="rId46"/>
    <p:sldId id="437" r:id="rId47"/>
    <p:sldId id="438" r:id="rId48"/>
    <p:sldId id="470" r:id="rId49"/>
    <p:sldId id="471" r:id="rId50"/>
    <p:sldId id="472" r:id="rId51"/>
    <p:sldId id="473" r:id="rId52"/>
    <p:sldId id="474" r:id="rId53"/>
    <p:sldId id="475"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99FF"/>
    <a:srgbClr val="FDF80F"/>
    <a:srgbClr val="E9E5DC"/>
    <a:srgbClr val="0DD0FF"/>
    <a:srgbClr val="1B1B1B"/>
    <a:srgbClr val="F2B800"/>
    <a:srgbClr val="D2A000"/>
    <a:srgbClr val="E2A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75" autoAdjust="0"/>
    <p:restoredTop sz="89369"/>
  </p:normalViewPr>
  <p:slideViewPr>
    <p:cSldViewPr snapToGrid="0">
      <p:cViewPr varScale="1">
        <p:scale>
          <a:sx n="117" d="100"/>
          <a:sy n="117" d="100"/>
        </p:scale>
        <p:origin x="176" y="536"/>
      </p:cViewPr>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1152"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883442-EB36-05F1-BF19-38DE1F63DDC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91F731CB-CA89-E530-8243-DFF40A7CCCB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0F72102-9CB6-5F42-A929-BAE6D191A529}" type="datetimeFigureOut">
              <a:rPr lang="en-GB" smtClean="0"/>
              <a:t>27/10/2023</a:t>
            </a:fld>
            <a:endParaRPr lang="en-GB"/>
          </a:p>
        </p:txBody>
      </p:sp>
      <p:sp>
        <p:nvSpPr>
          <p:cNvPr id="4" name="Footer Placeholder 3">
            <a:extLst>
              <a:ext uri="{FF2B5EF4-FFF2-40B4-BE49-F238E27FC236}">
                <a16:creationId xmlns:a16="http://schemas.microsoft.com/office/drawing/2014/main" id="{A8849595-BDCF-4900-A2E8-3DC3CAE3ED7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222ADC36-3F13-2366-865A-A5122B562C1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52515E-D8F3-7144-8C7A-99E4B55E29C8}" type="slidenum">
              <a:rPr lang="en-GB" smtClean="0"/>
              <a:t>‹#›</a:t>
            </a:fld>
            <a:endParaRPr lang="en-GB"/>
          </a:p>
        </p:txBody>
      </p:sp>
    </p:spTree>
    <p:extLst>
      <p:ext uri="{BB962C8B-B14F-4D97-AF65-F5344CB8AC3E}">
        <p14:creationId xmlns:p14="http://schemas.microsoft.com/office/powerpoint/2010/main" val="418124748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jpeg>
</file>

<file path=ppt/media/image21.png>
</file>

<file path=ppt/media/image22.png>
</file>

<file path=ppt/media/image23.jpeg>
</file>

<file path=ppt/media/image24.jpeg>
</file>

<file path=ppt/media/image25.png>
</file>

<file path=ppt/media/image26.png>
</file>

<file path=ppt/media/image27.jpeg>
</file>

<file path=ppt/media/image28.jpeg>
</file>

<file path=ppt/media/image29.jpeg>
</file>

<file path=ppt/media/image3.png>
</file>

<file path=ppt/media/image30.jpeg>
</file>

<file path=ppt/media/image31.png>
</file>

<file path=ppt/media/image32.gif>
</file>

<file path=ppt/media/image33.jpe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CA9C1C-F395-4B67-87B6-9C90C25D84AC}" type="datetimeFigureOut">
              <a:rPr lang="en-GB" smtClean="0"/>
              <a:t>27/10/2023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3DCB38-E6DD-4DF7-AF5B-3188040186D7}" type="slidenum">
              <a:rPr lang="en-GB" smtClean="0"/>
              <a:t>‹#›</a:t>
            </a:fld>
            <a:endParaRPr lang="en-GB"/>
          </a:p>
        </p:txBody>
      </p:sp>
    </p:spTree>
    <p:extLst>
      <p:ext uri="{BB962C8B-B14F-4D97-AF65-F5344CB8AC3E}">
        <p14:creationId xmlns:p14="http://schemas.microsoft.com/office/powerpoint/2010/main" val="31503385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5" name="Google Shape;2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48828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C3DCB38-E6DD-4DF7-AF5B-3188040186D7}" type="slidenum">
              <a:rPr lang="en-GB" smtClean="0"/>
              <a:t>47</a:t>
            </a:fld>
            <a:endParaRPr lang="en-GB"/>
          </a:p>
        </p:txBody>
      </p:sp>
    </p:spTree>
    <p:extLst>
      <p:ext uri="{BB962C8B-B14F-4D97-AF65-F5344CB8AC3E}">
        <p14:creationId xmlns:p14="http://schemas.microsoft.com/office/powerpoint/2010/main" val="3279137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10/27/23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92002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bg>
      <p:bgPr>
        <a:gradFill>
          <a:gsLst>
            <a:gs pos="0">
              <a:schemeClr val="accent1">
                <a:lumMod val="5000"/>
                <a:lumOff val="95000"/>
              </a:schemeClr>
            </a:gs>
            <a:gs pos="100000">
              <a:schemeClr val="tx1">
                <a:lumMod val="8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10B83-B3E6-40B7-B53C-8926FC19FC15}"/>
              </a:ext>
            </a:extLst>
          </p:cNvPr>
          <p:cNvSpPr>
            <a:spLocks noGrp="1"/>
          </p:cNvSpPr>
          <p:nvPr>
            <p:ph type="title"/>
          </p:nvPr>
        </p:nvSpPr>
        <p:spPr>
          <a:xfrm>
            <a:off x="913795" y="230458"/>
            <a:ext cx="10353762" cy="1257300"/>
          </a:xfrm>
        </p:spPr>
        <p:txBody>
          <a:bodyPr/>
          <a:lstStyle>
            <a:lvl1pPr>
              <a:defRPr b="0" i="0">
                <a:solidFill>
                  <a:srgbClr val="002060"/>
                </a:solidFill>
                <a:effectLst/>
                <a:latin typeface="Helvetica Light" panose="020B0403020202020204" pitchFamily="34" charset="0"/>
              </a:defRPr>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CA1D8D2-7B22-417A-A4B2-3F4E782CC205}"/>
              </a:ext>
            </a:extLst>
          </p:cNvPr>
          <p:cNvSpPr>
            <a:spLocks noGrp="1"/>
          </p:cNvSpPr>
          <p:nvPr>
            <p:ph idx="1"/>
          </p:nvPr>
        </p:nvSpPr>
        <p:spPr>
          <a:effectLst/>
        </p:spPr>
        <p:txBody>
          <a:bodyPr>
            <a:normAutofit/>
          </a:bodyPr>
          <a:lstStyle>
            <a:lvl1pPr marL="342900" indent="-306000">
              <a:buFont typeface="Courier New" panose="02070309020205020404" pitchFamily="49" charset="0"/>
              <a:buChar char="o"/>
              <a:defRPr sz="2800" b="0" i="0">
                <a:solidFill>
                  <a:srgbClr val="002060"/>
                </a:solidFill>
                <a:effectLst/>
                <a:latin typeface="Helvetica Light" panose="020B0403020202020204" pitchFamily="34" charset="0"/>
              </a:defRPr>
            </a:lvl1pPr>
            <a:lvl2pPr marL="720000" indent="-270000">
              <a:buFont typeface="Courier New" panose="02070309020205020404" pitchFamily="49" charset="0"/>
              <a:buChar char="o"/>
              <a:defRPr sz="2400" b="0" i="0">
                <a:solidFill>
                  <a:srgbClr val="002060"/>
                </a:solidFill>
                <a:effectLst/>
                <a:latin typeface="Helvetica Light" panose="020B0403020202020204" pitchFamily="34" charset="0"/>
              </a:defRPr>
            </a:lvl2pPr>
            <a:lvl3pPr marL="1026000" indent="-216000">
              <a:buFont typeface="Courier New" panose="02070309020205020404" pitchFamily="49" charset="0"/>
              <a:buChar char="o"/>
              <a:defRPr sz="2000" b="0" i="0">
                <a:solidFill>
                  <a:srgbClr val="002060"/>
                </a:solidFill>
                <a:effectLst/>
                <a:latin typeface="Helvetica Light" panose="020B0403020202020204" pitchFamily="34" charset="0"/>
              </a:defRPr>
            </a:lvl3pPr>
            <a:lvl4pPr marL="1386000" indent="-216000">
              <a:buFont typeface="Courier New" panose="02070309020205020404" pitchFamily="49" charset="0"/>
              <a:buChar char="o"/>
              <a:defRPr sz="1800" b="0" i="0">
                <a:solidFill>
                  <a:srgbClr val="002060"/>
                </a:solidFill>
                <a:effectLst/>
                <a:latin typeface="Helvetica Light" panose="020B0403020202020204" pitchFamily="34" charset="0"/>
              </a:defRPr>
            </a:lvl4pPr>
            <a:lvl5pPr marL="1674000" indent="-216000">
              <a:buFont typeface="Courier New" panose="02070309020205020404" pitchFamily="49" charset="0"/>
              <a:buChar char="o"/>
              <a:defRPr sz="1800" b="0" i="0">
                <a:solidFill>
                  <a:srgbClr val="002060"/>
                </a:solidFill>
                <a:effectLst/>
                <a:latin typeface="Helvetica Light" panose="020B0403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572CBD2-ADDF-481A-BA1D-143C4845F50B}"/>
              </a:ext>
            </a:extLst>
          </p:cNvPr>
          <p:cNvSpPr>
            <a:spLocks noGrp="1"/>
          </p:cNvSpPr>
          <p:nvPr>
            <p:ph type="dt" sz="half" idx="10"/>
          </p:nvPr>
        </p:nvSpPr>
        <p:spPr/>
        <p:txBody>
          <a:bodyPr/>
          <a:lstStyle/>
          <a:p>
            <a:fld id="{DD642727-B865-412F-A343-E466E6796DD0}" type="datetimeFigureOut">
              <a:rPr lang="en-GB" smtClean="0"/>
              <a:t>27/10/2023</a:t>
            </a:fld>
            <a:endParaRPr lang="en-GB"/>
          </a:p>
        </p:txBody>
      </p:sp>
      <p:sp>
        <p:nvSpPr>
          <p:cNvPr id="5" name="Footer Placeholder 4">
            <a:extLst>
              <a:ext uri="{FF2B5EF4-FFF2-40B4-BE49-F238E27FC236}">
                <a16:creationId xmlns:a16="http://schemas.microsoft.com/office/drawing/2014/main" id="{1581D857-F39F-4396-A1AB-265AC563EFD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8DEC4B3-6D88-4F5A-9AFA-0D6776F1B592}"/>
              </a:ext>
            </a:extLst>
          </p:cNvPr>
          <p:cNvSpPr>
            <a:spLocks noGrp="1"/>
          </p:cNvSpPr>
          <p:nvPr>
            <p:ph type="sldNum" sz="quarter" idx="12"/>
          </p:nvPr>
        </p:nvSpPr>
        <p:spPr/>
        <p:txBody>
          <a:bodyPr/>
          <a:lstStyle/>
          <a:p>
            <a:r>
              <a:rPr lang="en-GB" dirty="0"/>
              <a:t>1</a:t>
            </a:r>
          </a:p>
        </p:txBody>
      </p:sp>
      <p:pic>
        <p:nvPicPr>
          <p:cNvPr id="7" name="Picture 6">
            <a:extLst>
              <a:ext uri="{FF2B5EF4-FFF2-40B4-BE49-F238E27FC236}">
                <a16:creationId xmlns:a16="http://schemas.microsoft.com/office/drawing/2014/main" id="{8A4C32D9-67D1-5C11-D4A0-C23C2BB56225}"/>
              </a:ext>
            </a:extLst>
          </p:cNvPr>
          <p:cNvPicPr>
            <a:picLocks noChangeAspect="1"/>
          </p:cNvPicPr>
          <p:nvPr userDrawn="1"/>
        </p:nvPicPr>
        <p:blipFill>
          <a:blip r:embed="rId2"/>
          <a:stretch>
            <a:fillRect/>
          </a:stretch>
        </p:blipFill>
        <p:spPr>
          <a:xfrm>
            <a:off x="10087897" y="6493480"/>
            <a:ext cx="1518118" cy="357033"/>
          </a:xfrm>
          <a:prstGeom prst="rect">
            <a:avLst/>
          </a:prstGeom>
        </p:spPr>
      </p:pic>
      <p:pic>
        <p:nvPicPr>
          <p:cNvPr id="8" name="Picture 7">
            <a:extLst>
              <a:ext uri="{FF2B5EF4-FFF2-40B4-BE49-F238E27FC236}">
                <a16:creationId xmlns:a16="http://schemas.microsoft.com/office/drawing/2014/main" id="{D8BDA009-6084-6D33-8085-9B6642E40349}"/>
              </a:ext>
            </a:extLst>
          </p:cNvPr>
          <p:cNvPicPr>
            <a:picLocks noChangeAspect="1"/>
          </p:cNvPicPr>
          <p:nvPr userDrawn="1"/>
        </p:nvPicPr>
        <p:blipFill rotWithShape="1">
          <a:blip r:embed="rId3"/>
          <a:srcRect t="49677"/>
          <a:stretch/>
        </p:blipFill>
        <p:spPr>
          <a:xfrm>
            <a:off x="-14748" y="6514883"/>
            <a:ext cx="9419694" cy="365126"/>
          </a:xfrm>
          <a:prstGeom prst="rect">
            <a:avLst/>
          </a:prstGeom>
        </p:spPr>
      </p:pic>
      <p:pic>
        <p:nvPicPr>
          <p:cNvPr id="9" name="Picture 2" descr="C++ - Wikipedia">
            <a:extLst>
              <a:ext uri="{FF2B5EF4-FFF2-40B4-BE49-F238E27FC236}">
                <a16:creationId xmlns:a16="http://schemas.microsoft.com/office/drawing/2014/main" id="{5C7C1C18-7C63-7AB7-5200-9C26EC296671}"/>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1172911" y="249184"/>
            <a:ext cx="796681" cy="895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635297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10/27/23</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462965097"/>
      </p:ext>
    </p:extLst>
  </p:cSld>
  <p:clrMap bg1="dk1" tx1="lt1" bg2="dk2" tx2="lt2" accent1="accent1" accent2="accent2" accent3="accent3" accent4="accent4" accent5="accent5" accent6="accent6" hlink="hlink" folHlink="folHlink"/>
  <p:sldLayoutIdLst>
    <p:sldLayoutId id="2147483676" r:id="rId1"/>
    <p:sldLayoutId id="2147483680" r:id="rId2"/>
  </p:sldLayoutIdLst>
  <p:hf sldNum="0"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jpeg"/><Relationship Id="rId4" Type="http://schemas.openxmlformats.org/officeDocument/2006/relationships/image" Target="../media/image2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library.lanl.gov/cgi-bin/getfile?00326866.pdf"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google.com/url?sa=i&amp;url=https%3A%2F%2Fen.wikipedia.org%2Fwiki%2FKlondike_(solitaire)&amp;psig=AOvVaw1RWpwtpkcoEHo-Dde9rNkU&amp;ust=1667390729387000&amp;source=images&amp;cd=vfe&amp;ved=0CAwQjRxqFwoTCJiwrtP4jPsCFQAAAAAdAAAAABAI"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google.com/url?sa=i&amp;url=https%3A%2F%2Fwww.nobelprize.org%2Fprizes%2Fphysics%2F1938%2Ffermi%2Fbiographical%2F&amp;psig=AOvVaw3qRcK1AY8_9CzRtHbIfEkz&amp;ust=1666700696785000&amp;source=images&amp;cd=vfe&amp;ved=0CAsQjRxqFwoTCKiElonu-PoCFQAAAAAdAAAAABAE" TargetMode="External"/><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7.jpeg"/></Relationships>
</file>

<file path=ppt/slides/_rels/slide4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9.jpe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hyperlink" Target="https://www.google.com/url?sa=i&amp;url=https%3A%2F%2Fwww.britannica.com%2Fscience%2Flaw-of-large-numbers&amp;psig=AOvVaw2c5EI7Wa2H3cPMzOO_H3RA&amp;ust=1667391638705000&amp;source=images&amp;cd=vfe&amp;ved=0CAwQjRxqFwoTCKCE6YX8jPsCFQAAAAAdAAAAABAD"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ww.google.com/url?sa=i&amp;url=https%3A%2F%2Fwww.cantorsparadise.com%2Fwhat-to-expect-when-throwing-dice-and-adding-them-up-5231f3831d7&amp;psig=AOvVaw2AEfpStbBfsZOV5DTAztQ1&amp;ust=1666705068874000&amp;source=images&amp;cd=vfe&amp;ved=0CAwQjRxqFwoTCPjt8K7--PoCFQAAAAAdAAAAABAD" TargetMode="External"/><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2.gif"/></Relationships>
</file>

<file path=ppt/slides/_rels/slide5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hyperlink" Target="https://www.google.com/url?sa=i&amp;url=https%3A%2F%2Fen.wikipedia.org%2Fwiki%2FMonte_Carlo_Casino&amp;psig=AOvVaw3rKyDH637jy8yfCtorvbIu&amp;ust=1667392126521000&amp;source=images&amp;cd=vfe&amp;ved=0CAwQjRxqFwoTCJDlu-39jPsCFQAAAAAdAAAAABAD"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chemeClr val="tx1">
                <a:lumMod val="85000"/>
              </a:schemeClr>
            </a:gs>
          </a:gsLst>
          <a:lin ang="5400000" scaled="1"/>
        </a:gradFill>
        <a:effectLst/>
      </p:bgPr>
    </p:bg>
    <p:spTree>
      <p:nvGrpSpPr>
        <p:cNvPr id="1" name="Shape 26"/>
        <p:cNvGrpSpPr/>
        <p:nvPr/>
      </p:nvGrpSpPr>
      <p:grpSpPr>
        <a:xfrm>
          <a:off x="0" y="0"/>
          <a:ext cx="0" cy="0"/>
          <a:chOff x="0" y="0"/>
          <a:chExt cx="0" cy="0"/>
        </a:xfrm>
      </p:grpSpPr>
      <p:sp>
        <p:nvSpPr>
          <p:cNvPr id="41" name="TextBox 40">
            <a:extLst>
              <a:ext uri="{FF2B5EF4-FFF2-40B4-BE49-F238E27FC236}">
                <a16:creationId xmlns:a16="http://schemas.microsoft.com/office/drawing/2014/main" id="{36EF0569-2D9C-DFF7-E898-97FC9047C75E}"/>
              </a:ext>
            </a:extLst>
          </p:cNvPr>
          <p:cNvSpPr txBox="1"/>
          <p:nvPr/>
        </p:nvSpPr>
        <p:spPr>
          <a:xfrm>
            <a:off x="1222468" y="2242086"/>
            <a:ext cx="9747062" cy="1323439"/>
          </a:xfrm>
          <a:prstGeom prst="rect">
            <a:avLst/>
          </a:prstGeom>
          <a:noFill/>
        </p:spPr>
        <p:txBody>
          <a:bodyPr wrap="square">
            <a:spAutoFit/>
          </a:bodyPr>
          <a:lstStyle/>
          <a:p>
            <a:pPr algn="ctr"/>
            <a:r>
              <a:rPr lang="en-US" sz="4000" dirty="0">
                <a:solidFill>
                  <a:srgbClr val="002060"/>
                </a:solidFill>
                <a:latin typeface="Helvetica Light"/>
              </a:rPr>
              <a:t>Introduction to C++:</a:t>
            </a:r>
          </a:p>
          <a:p>
            <a:pPr algn="ctr"/>
            <a:r>
              <a:rPr lang="en-US" sz="4000" dirty="0">
                <a:solidFill>
                  <a:srgbClr val="002060"/>
                </a:solidFill>
                <a:latin typeface="Helvetica Light"/>
              </a:rPr>
              <a:t>Workshop Four</a:t>
            </a:r>
            <a:endParaRPr lang="en-US" sz="3600" dirty="0">
              <a:solidFill>
                <a:srgbClr val="002060"/>
              </a:solidFill>
              <a:latin typeface="Helvetica Light"/>
            </a:endParaRPr>
          </a:p>
        </p:txBody>
      </p:sp>
      <p:sp>
        <p:nvSpPr>
          <p:cNvPr id="2" name="Subtitle 2">
            <a:extLst>
              <a:ext uri="{FF2B5EF4-FFF2-40B4-BE49-F238E27FC236}">
                <a16:creationId xmlns:a16="http://schemas.microsoft.com/office/drawing/2014/main" id="{C9D162FC-0D09-D741-AC7F-6A62359CC2F3}"/>
              </a:ext>
            </a:extLst>
          </p:cNvPr>
          <p:cNvSpPr txBox="1">
            <a:spLocks/>
          </p:cNvSpPr>
          <p:nvPr/>
        </p:nvSpPr>
        <p:spPr>
          <a:xfrm>
            <a:off x="2052844" y="3908029"/>
            <a:ext cx="8086311" cy="165576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rgbClr val="002060"/>
                </a:solidFill>
                <a:latin typeface="Helvetica Light" panose="020B0403020202020204" pitchFamily="34" charset="0"/>
              </a:rPr>
              <a:t>Dr. Alexander Hill</a:t>
            </a:r>
          </a:p>
          <a:p>
            <a:pPr marL="0" indent="0" algn="ctr">
              <a:buNone/>
            </a:pPr>
            <a:r>
              <a:rPr lang="en-US" sz="2000" dirty="0" err="1">
                <a:solidFill>
                  <a:srgbClr val="002060"/>
                </a:solidFill>
                <a:latin typeface="Helvetica Light" panose="020B0403020202020204" pitchFamily="34" charset="0"/>
              </a:rPr>
              <a:t>a.d.hill@liverpool.ac.uk</a:t>
            </a:r>
            <a:endParaRPr lang="en-US" sz="2000" dirty="0">
              <a:solidFill>
                <a:srgbClr val="002060"/>
              </a:solidFill>
              <a:latin typeface="Helvetica Light" panose="020B0403020202020204" pitchFamily="34" charset="0"/>
            </a:endParaRPr>
          </a:p>
          <a:p>
            <a:pPr algn="ctr"/>
            <a:endParaRPr lang="en-US" dirty="0">
              <a:solidFill>
                <a:srgbClr val="002060"/>
              </a:solidFill>
              <a:latin typeface="Helvetica Light" panose="020B0403020202020204" pitchFamily="34" charset="0"/>
            </a:endParaRPr>
          </a:p>
        </p:txBody>
      </p:sp>
      <p:sp>
        <p:nvSpPr>
          <p:cNvPr id="4" name="TextBox 3">
            <a:extLst>
              <a:ext uri="{FF2B5EF4-FFF2-40B4-BE49-F238E27FC236}">
                <a16:creationId xmlns:a16="http://schemas.microsoft.com/office/drawing/2014/main" id="{FAAE268C-A640-593E-D159-C233F92FE23D}"/>
              </a:ext>
            </a:extLst>
          </p:cNvPr>
          <p:cNvSpPr txBox="1"/>
          <p:nvPr/>
        </p:nvSpPr>
        <p:spPr>
          <a:xfrm>
            <a:off x="10159331" y="114273"/>
            <a:ext cx="2058704" cy="369332"/>
          </a:xfrm>
          <a:prstGeom prst="rect">
            <a:avLst/>
          </a:prstGeom>
          <a:noFill/>
        </p:spPr>
        <p:txBody>
          <a:bodyPr wrap="square">
            <a:spAutoFit/>
          </a:bodyPr>
          <a:lstStyle/>
          <a:p>
            <a:r>
              <a:rPr lang="en-US" sz="1800" dirty="0">
                <a:solidFill>
                  <a:srgbClr val="002060"/>
                </a:solidFill>
                <a:latin typeface="Helvetica Light" panose="020B0403020202020204" pitchFamily="34" charset="0"/>
              </a:rPr>
              <a:t>October 2023</a:t>
            </a:r>
            <a:endParaRPr lang="en-GB" dirty="0"/>
          </a:p>
        </p:txBody>
      </p:sp>
    </p:spTree>
    <p:extLst>
      <p:ext uri="{BB962C8B-B14F-4D97-AF65-F5344CB8AC3E}">
        <p14:creationId xmlns:p14="http://schemas.microsoft.com/office/powerpoint/2010/main" val="2793213847"/>
      </p:ext>
    </p:extLst>
  </p:cSld>
  <p:clrMapOvr>
    <a:masterClrMapping/>
  </p:clrMapOvr>
  <mc:AlternateContent xmlns:mc="http://schemas.openxmlformats.org/markup-compatibility/2006" xmlns:p14="http://schemas.microsoft.com/office/powerpoint/2010/main">
    <mc:Choice Requires="p14">
      <p:transition spd="slow" p14:dur="2000" advTm="5749"/>
    </mc:Choice>
    <mc:Fallback xmlns="">
      <p:transition spd="slow" advTm="574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33096-ABBC-9BA1-D399-018B596FEB8D}"/>
              </a:ext>
            </a:extLst>
          </p:cNvPr>
          <p:cNvSpPr>
            <a:spLocks noGrp="1"/>
          </p:cNvSpPr>
          <p:nvPr>
            <p:ph type="title"/>
          </p:nvPr>
        </p:nvSpPr>
        <p:spPr/>
        <p:txBody>
          <a:bodyPr/>
          <a:lstStyle/>
          <a:p>
            <a:r>
              <a:rPr lang="en-GB" dirty="0"/>
              <a:t>Marina</a:t>
            </a:r>
          </a:p>
        </p:txBody>
      </p:sp>
      <p:pic>
        <p:nvPicPr>
          <p:cNvPr id="7" name="Picture 6" descr="A graph of a graph&#10;&#10;Description automatically generated">
            <a:extLst>
              <a:ext uri="{FF2B5EF4-FFF2-40B4-BE49-F238E27FC236}">
                <a16:creationId xmlns:a16="http://schemas.microsoft.com/office/drawing/2014/main" id="{E1A12194-4EFE-1E05-5A77-1308059EFA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0737" y="1634839"/>
            <a:ext cx="4908958" cy="3823065"/>
          </a:xfrm>
          <a:prstGeom prst="rect">
            <a:avLst/>
          </a:prstGeom>
        </p:spPr>
      </p:pic>
      <p:sp>
        <p:nvSpPr>
          <p:cNvPr id="9" name="TextBox 8">
            <a:extLst>
              <a:ext uri="{FF2B5EF4-FFF2-40B4-BE49-F238E27FC236}">
                <a16:creationId xmlns:a16="http://schemas.microsoft.com/office/drawing/2014/main" id="{EC52F30A-74D0-2386-249F-C86D8D686F89}"/>
              </a:ext>
            </a:extLst>
          </p:cNvPr>
          <p:cNvSpPr txBox="1"/>
          <p:nvPr/>
        </p:nvSpPr>
        <p:spPr>
          <a:xfrm>
            <a:off x="292305" y="2253711"/>
            <a:ext cx="6105832" cy="2585323"/>
          </a:xfrm>
          <a:prstGeom prst="rect">
            <a:avLst/>
          </a:prstGeom>
          <a:solidFill>
            <a:schemeClr val="bg1"/>
          </a:solidFill>
          <a:ln w="31750">
            <a:solidFill>
              <a:srgbClr val="FF0000"/>
            </a:solidFill>
          </a:ln>
        </p:spPr>
        <p:txBody>
          <a:bodyPr wrap="square">
            <a:spAutoFit/>
          </a:bodyPr>
          <a:lstStyle/>
          <a:p>
            <a:r>
              <a:rPr lang="en-GB" b="0" dirty="0">
                <a:solidFill>
                  <a:srgbClr val="569CD6"/>
                </a:solidFill>
                <a:effectLst/>
                <a:latin typeface="Menlo" panose="020B0609030804020204" pitchFamily="49" charset="0"/>
              </a:rPr>
              <a:t>int</a:t>
            </a:r>
            <a:r>
              <a:rPr lang="en-GB" b="0" dirty="0">
                <a:solidFill>
                  <a:srgbClr val="CCCCCC"/>
                </a:solidFill>
                <a:effectLst/>
                <a:latin typeface="Menlo" panose="020B0609030804020204" pitchFamily="49" charset="0"/>
              </a:rPr>
              <a:t> </a:t>
            </a:r>
            <a:r>
              <a:rPr lang="en-GB" b="0" dirty="0" err="1">
                <a:solidFill>
                  <a:srgbClr val="DCDCAA"/>
                </a:solidFill>
                <a:effectLst/>
                <a:latin typeface="Menlo" panose="020B0609030804020204" pitchFamily="49" charset="0"/>
              </a:rPr>
              <a:t>write_out</a:t>
            </a:r>
            <a:r>
              <a:rPr lang="en-GB" b="0" dirty="0">
                <a:solidFill>
                  <a:srgbClr val="CCCCCC"/>
                </a:solidFill>
                <a:effectLst/>
                <a:latin typeface="Menlo" panose="020B0609030804020204" pitchFamily="49" charset="0"/>
              </a:rPr>
              <a:t>(</a:t>
            </a:r>
            <a:r>
              <a:rPr lang="en-GB" b="0" dirty="0">
                <a:solidFill>
                  <a:srgbClr val="4EC9B0"/>
                </a:solidFill>
                <a:effectLst/>
                <a:latin typeface="Menlo" panose="020B0609030804020204" pitchFamily="49" charset="0"/>
              </a:rPr>
              <a:t>string</a:t>
            </a:r>
            <a:r>
              <a:rPr lang="en-GB" b="0" dirty="0">
                <a:solidFill>
                  <a:srgbClr val="CCCCCC"/>
                </a:solidFill>
                <a:effectLst/>
                <a:latin typeface="Menlo" panose="020B0609030804020204" pitchFamily="49" charset="0"/>
              </a:rPr>
              <a:t> </a:t>
            </a:r>
            <a:r>
              <a:rPr lang="en-GB" b="0" dirty="0">
                <a:solidFill>
                  <a:srgbClr val="9CDCFE"/>
                </a:solidFill>
                <a:effectLst/>
                <a:latin typeface="Menlo" panose="020B0609030804020204" pitchFamily="49" charset="0"/>
              </a:rPr>
              <a:t>filename</a:t>
            </a:r>
            <a:r>
              <a:rPr lang="en-GB" b="0" dirty="0">
                <a:solidFill>
                  <a:srgbClr val="CCCCCC"/>
                </a:solidFill>
                <a:effectLst/>
                <a:latin typeface="Menlo" panose="020B0609030804020204" pitchFamily="49" charset="0"/>
              </a:rPr>
              <a:t>, </a:t>
            </a:r>
            <a:r>
              <a:rPr lang="en-GB" b="0" dirty="0">
                <a:solidFill>
                  <a:srgbClr val="4EC9B0"/>
                </a:solidFill>
                <a:effectLst/>
                <a:latin typeface="Menlo" panose="020B0609030804020204" pitchFamily="49" charset="0"/>
              </a:rPr>
              <a:t>vector</a:t>
            </a:r>
            <a:r>
              <a:rPr lang="en-GB" b="0" dirty="0">
                <a:solidFill>
                  <a:srgbClr val="CCCCCC"/>
                </a:solidFill>
                <a:effectLst/>
                <a:latin typeface="Menlo" panose="020B0609030804020204" pitchFamily="49" charset="0"/>
              </a:rPr>
              <a:t>&lt;</a:t>
            </a:r>
            <a:r>
              <a:rPr lang="en-GB" b="0" dirty="0">
                <a:solidFill>
                  <a:srgbClr val="569CD6"/>
                </a:solidFill>
                <a:effectLst/>
                <a:latin typeface="Menlo" panose="020B0609030804020204" pitchFamily="49" charset="0"/>
              </a:rPr>
              <a:t>int</a:t>
            </a:r>
            <a:r>
              <a:rPr lang="en-GB" b="0" dirty="0">
                <a:solidFill>
                  <a:srgbClr val="CCCCCC"/>
                </a:solidFill>
                <a:effectLst/>
                <a:latin typeface="Menlo" panose="020B0609030804020204" pitchFamily="49" charset="0"/>
              </a:rPr>
              <a:t>&gt;</a:t>
            </a:r>
            <a:r>
              <a:rPr lang="en-GB" b="0" dirty="0">
                <a:solidFill>
                  <a:srgbClr val="569CD6"/>
                </a:solidFill>
                <a:effectLst/>
                <a:latin typeface="Menlo" panose="020B0609030804020204" pitchFamily="49" charset="0"/>
              </a:rPr>
              <a:t>&amp;</a:t>
            </a:r>
            <a:r>
              <a:rPr lang="en-GB" b="0" dirty="0">
                <a:solidFill>
                  <a:srgbClr val="CCCCCC"/>
                </a:solidFill>
                <a:effectLst/>
                <a:latin typeface="Menlo" panose="020B0609030804020204" pitchFamily="49" charset="0"/>
              </a:rPr>
              <a:t> </a:t>
            </a:r>
            <a:r>
              <a:rPr lang="en-GB" b="0" dirty="0">
                <a:solidFill>
                  <a:srgbClr val="9CDCFE"/>
                </a:solidFill>
                <a:effectLst/>
                <a:latin typeface="Menlo" panose="020B0609030804020204" pitchFamily="49" charset="0"/>
              </a:rPr>
              <a:t>x</a:t>
            </a:r>
            <a:r>
              <a:rPr lang="en-GB" b="0" dirty="0">
                <a:solidFill>
                  <a:srgbClr val="CCCCCC"/>
                </a:solidFill>
                <a:effectLst/>
                <a:latin typeface="Menlo" panose="020B0609030804020204" pitchFamily="49" charset="0"/>
              </a:rPr>
              <a:t>, </a:t>
            </a:r>
            <a:r>
              <a:rPr lang="en-GB" b="0" dirty="0">
                <a:solidFill>
                  <a:srgbClr val="4EC9B0"/>
                </a:solidFill>
                <a:effectLst/>
                <a:latin typeface="Menlo" panose="020B0609030804020204" pitchFamily="49" charset="0"/>
              </a:rPr>
              <a:t>vector</a:t>
            </a:r>
            <a:r>
              <a:rPr lang="en-GB" b="0" dirty="0">
                <a:solidFill>
                  <a:srgbClr val="CCCCCC"/>
                </a:solidFill>
                <a:effectLst/>
                <a:latin typeface="Menlo" panose="020B0609030804020204" pitchFamily="49" charset="0"/>
              </a:rPr>
              <a:t>&lt;</a:t>
            </a:r>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&gt;</a:t>
            </a:r>
            <a:r>
              <a:rPr lang="en-GB" b="0" dirty="0">
                <a:solidFill>
                  <a:srgbClr val="569CD6"/>
                </a:solidFill>
                <a:effectLst/>
                <a:latin typeface="Menlo" panose="020B0609030804020204" pitchFamily="49" charset="0"/>
              </a:rPr>
              <a:t>&amp;</a:t>
            </a:r>
            <a:r>
              <a:rPr lang="en-GB" b="0" dirty="0">
                <a:solidFill>
                  <a:srgbClr val="CCCCCC"/>
                </a:solidFill>
                <a:effectLst/>
                <a:latin typeface="Menlo" panose="020B0609030804020204" pitchFamily="49" charset="0"/>
              </a:rPr>
              <a:t> </a:t>
            </a:r>
            <a:r>
              <a:rPr lang="en-GB" b="0" dirty="0">
                <a:solidFill>
                  <a:srgbClr val="9CDCFE"/>
                </a:solidFill>
                <a:effectLst/>
                <a:latin typeface="Menlo" panose="020B0609030804020204" pitchFamily="49" charset="0"/>
              </a:rPr>
              <a:t>f</a:t>
            </a:r>
            <a:r>
              <a:rPr lang="en-GB" b="0" dirty="0">
                <a:solidFill>
                  <a:srgbClr val="CCCCCC"/>
                </a:solidFill>
                <a:effectLst/>
                <a:latin typeface="Menlo" panose="020B0609030804020204" pitchFamily="49" charset="0"/>
              </a:rPr>
              <a:t>){</a:t>
            </a:r>
          </a:p>
          <a:p>
            <a:r>
              <a:rPr lang="en-GB" b="0" dirty="0">
                <a:solidFill>
                  <a:srgbClr val="4EC9B0"/>
                </a:solidFill>
                <a:effectLst/>
                <a:latin typeface="Menlo" panose="020B0609030804020204" pitchFamily="49" charset="0"/>
              </a:rPr>
              <a:t>std</a:t>
            </a:r>
            <a:r>
              <a:rPr lang="en-GB" b="0" dirty="0">
                <a:solidFill>
                  <a:srgbClr val="CCCCCC"/>
                </a:solidFill>
                <a:effectLst/>
                <a:latin typeface="Menlo" panose="020B0609030804020204" pitchFamily="49" charset="0"/>
              </a:rPr>
              <a:t>::</a:t>
            </a:r>
            <a:r>
              <a:rPr lang="en-GB" b="0" dirty="0" err="1">
                <a:solidFill>
                  <a:srgbClr val="CCCCCC"/>
                </a:solidFill>
                <a:effectLst/>
                <a:latin typeface="Menlo" panose="020B0609030804020204" pitchFamily="49" charset="0"/>
              </a:rPr>
              <a:t>ofstream</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myfile</a:t>
            </a:r>
            <a:r>
              <a:rPr lang="en-GB" b="0" dirty="0">
                <a:solidFill>
                  <a:srgbClr val="CCCCCC"/>
                </a:solidFill>
                <a:effectLst/>
                <a:latin typeface="Menlo" panose="020B0609030804020204" pitchFamily="49" charset="0"/>
              </a:rPr>
              <a:t>;</a:t>
            </a:r>
          </a:p>
          <a:p>
            <a:r>
              <a:rPr lang="en-GB" b="0" dirty="0" err="1">
                <a:solidFill>
                  <a:srgbClr val="9CDCFE"/>
                </a:solidFill>
                <a:effectLst/>
                <a:latin typeface="Menlo" panose="020B0609030804020204" pitchFamily="49" charset="0"/>
              </a:rPr>
              <a:t>myfile</a:t>
            </a:r>
            <a:r>
              <a:rPr lang="en-GB" b="0" dirty="0" err="1">
                <a:solidFill>
                  <a:srgbClr val="CCCCCC"/>
                </a:solidFill>
                <a:effectLst/>
                <a:latin typeface="Menlo" panose="020B0609030804020204" pitchFamily="49" charset="0"/>
              </a:rPr>
              <a:t>.</a:t>
            </a:r>
            <a:r>
              <a:rPr lang="en-GB" b="0" dirty="0" err="1">
                <a:solidFill>
                  <a:srgbClr val="DCDCAA"/>
                </a:solidFill>
                <a:effectLst/>
                <a:latin typeface="Menlo" panose="020B0609030804020204" pitchFamily="49" charset="0"/>
              </a:rPr>
              <a:t>open</a:t>
            </a:r>
            <a:r>
              <a:rPr lang="en-GB" b="0" dirty="0">
                <a:solidFill>
                  <a:srgbClr val="CCCCCC"/>
                </a:solidFill>
                <a:effectLst/>
                <a:latin typeface="Menlo" panose="020B0609030804020204" pitchFamily="49" charset="0"/>
              </a:rPr>
              <a:t> (</a:t>
            </a:r>
            <a:r>
              <a:rPr lang="en-GB" b="0" dirty="0">
                <a:solidFill>
                  <a:srgbClr val="CE9178"/>
                </a:solidFill>
                <a:effectLst/>
                <a:latin typeface="Menlo" panose="020B0609030804020204" pitchFamily="49" charset="0"/>
              </a:rPr>
              <a:t>"</a:t>
            </a:r>
            <a:r>
              <a:rPr lang="en-GB" b="0" dirty="0" err="1">
                <a:solidFill>
                  <a:srgbClr val="CE9178"/>
                </a:solidFill>
                <a:effectLst/>
                <a:latin typeface="Menlo" panose="020B0609030804020204" pitchFamily="49" charset="0"/>
              </a:rPr>
              <a:t>data.py</a:t>
            </a:r>
            <a:r>
              <a:rPr lang="en-GB" b="0" dirty="0">
                <a:solidFill>
                  <a:srgbClr val="CE9178"/>
                </a:solidFill>
                <a:effectLst/>
                <a:latin typeface="Menlo" panose="020B0609030804020204" pitchFamily="49" charset="0"/>
              </a:rPr>
              <a:t>"</a:t>
            </a:r>
            <a:r>
              <a:rPr lang="en-GB" b="0" dirty="0">
                <a:solidFill>
                  <a:srgbClr val="CCCCCC"/>
                </a:solidFill>
                <a:effectLst/>
                <a:latin typeface="Menlo" panose="020B0609030804020204" pitchFamily="49" charset="0"/>
              </a:rPr>
              <a:t>);</a:t>
            </a:r>
          </a:p>
          <a:p>
            <a:r>
              <a:rPr lang="en-GB" dirty="0">
                <a:solidFill>
                  <a:srgbClr val="CCCCCC"/>
                </a:solidFill>
                <a:latin typeface="Menlo" panose="020B0609030804020204" pitchFamily="49" charset="0"/>
              </a:rPr>
              <a:t>…</a:t>
            </a:r>
          </a:p>
          <a:p>
            <a:r>
              <a:rPr lang="en-GB" b="0" dirty="0">
                <a:solidFill>
                  <a:srgbClr val="CCCCCC"/>
                </a:solidFill>
                <a:effectLst/>
                <a:latin typeface="Menlo" panose="020B0609030804020204" pitchFamily="49" charset="0"/>
              </a:rPr>
              <a:t>…</a:t>
            </a:r>
          </a:p>
          <a:p>
            <a:r>
              <a:rPr lang="en-GB" dirty="0">
                <a:solidFill>
                  <a:srgbClr val="CCCCCC"/>
                </a:solidFill>
                <a:latin typeface="Menlo" panose="020B0609030804020204" pitchFamily="49" charset="0"/>
              </a:rPr>
              <a:t>…</a:t>
            </a:r>
            <a:endParaRPr lang="en-GB" b="0" dirty="0">
              <a:solidFill>
                <a:srgbClr val="CCCCCC"/>
              </a:solidFill>
              <a:effectLst/>
              <a:latin typeface="Menlo" panose="020B0609030804020204" pitchFamily="49" charset="0"/>
            </a:endParaRPr>
          </a:p>
          <a:p>
            <a:r>
              <a:rPr lang="en-GB" b="0" dirty="0" err="1">
                <a:solidFill>
                  <a:srgbClr val="CCCCCC"/>
                </a:solidFill>
                <a:effectLst/>
                <a:latin typeface="Menlo" panose="020B0609030804020204" pitchFamily="49" charset="0"/>
              </a:rPr>
              <a:t>cout</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a:solidFill>
                  <a:srgbClr val="CE9178"/>
                </a:solidFill>
                <a:effectLst/>
                <a:latin typeface="Menlo" panose="020B0609030804020204" pitchFamily="49" charset="0"/>
              </a:rPr>
              <a:t>"Wrote to file "</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filename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endl</a:t>
            </a:r>
            <a:r>
              <a:rPr lang="en-GB" b="0" dirty="0">
                <a:solidFill>
                  <a:srgbClr val="CCCCCC"/>
                </a:solidFill>
                <a:effectLst/>
                <a:latin typeface="Menlo" panose="020B0609030804020204" pitchFamily="49" charset="0"/>
              </a:rPr>
              <a:t>;</a:t>
            </a:r>
          </a:p>
        </p:txBody>
      </p:sp>
    </p:spTree>
    <p:extLst>
      <p:ext uri="{BB962C8B-B14F-4D97-AF65-F5344CB8AC3E}">
        <p14:creationId xmlns:p14="http://schemas.microsoft.com/office/powerpoint/2010/main" val="21725825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8EFA4-C98A-6654-4CE1-41863444F228}"/>
              </a:ext>
            </a:extLst>
          </p:cNvPr>
          <p:cNvSpPr>
            <a:spLocks noGrp="1"/>
          </p:cNvSpPr>
          <p:nvPr>
            <p:ph type="title"/>
          </p:nvPr>
        </p:nvSpPr>
        <p:spPr/>
        <p:txBody>
          <a:bodyPr/>
          <a:lstStyle/>
          <a:p>
            <a:r>
              <a:rPr lang="en-GB" dirty="0"/>
              <a:t>Andrew</a:t>
            </a:r>
          </a:p>
        </p:txBody>
      </p:sp>
      <p:sp>
        <p:nvSpPr>
          <p:cNvPr id="5" name="TextBox 4">
            <a:extLst>
              <a:ext uri="{FF2B5EF4-FFF2-40B4-BE49-F238E27FC236}">
                <a16:creationId xmlns:a16="http://schemas.microsoft.com/office/drawing/2014/main" id="{4543F4E8-FE27-D4B2-46C1-582775D3B45F}"/>
              </a:ext>
            </a:extLst>
          </p:cNvPr>
          <p:cNvSpPr txBox="1"/>
          <p:nvPr/>
        </p:nvSpPr>
        <p:spPr>
          <a:xfrm>
            <a:off x="191729" y="1487758"/>
            <a:ext cx="4689987" cy="2391068"/>
          </a:xfrm>
          <a:prstGeom prst="rect">
            <a:avLst/>
          </a:prstGeom>
          <a:solidFill>
            <a:schemeClr val="bg1"/>
          </a:solidFill>
          <a:ln w="31750">
            <a:solidFill>
              <a:srgbClr val="FF0000"/>
            </a:solidFill>
          </a:ln>
        </p:spPr>
        <p:txBody>
          <a:bodyPr wrap="square">
            <a:spAutoFit/>
          </a:bodyPr>
          <a:lstStyle/>
          <a:p>
            <a:r>
              <a:rPr lang="en-GB" b="0" dirty="0">
                <a:solidFill>
                  <a:srgbClr val="DCDCAA"/>
                </a:solidFill>
                <a:effectLst/>
                <a:latin typeface="Menlo" panose="020B0609030804020204" pitchFamily="49" charset="0"/>
              </a:rPr>
              <a:t>cd</a:t>
            </a:r>
            <a:r>
              <a:rPr lang="en-GB" b="0" dirty="0">
                <a:solidFill>
                  <a:srgbClr val="CCCCCC"/>
                </a:solidFill>
                <a:effectLst/>
                <a:latin typeface="Menlo" panose="020B0609030804020204" pitchFamily="49" charset="0"/>
              </a:rPr>
              <a:t> </a:t>
            </a:r>
            <a:r>
              <a:rPr lang="en-GB" b="0" dirty="0">
                <a:solidFill>
                  <a:srgbClr val="CE9178"/>
                </a:solidFill>
                <a:effectLst/>
                <a:latin typeface="Menlo" panose="020B0609030804020204" pitchFamily="49" charset="0"/>
              </a:rPr>
              <a:t>"$(</a:t>
            </a:r>
            <a:r>
              <a:rPr lang="en-GB" b="0" dirty="0" err="1">
                <a:solidFill>
                  <a:srgbClr val="DCDCAA"/>
                </a:solidFill>
                <a:effectLst/>
                <a:latin typeface="Menlo" panose="020B0609030804020204" pitchFamily="49" charset="0"/>
              </a:rPr>
              <a:t>dirname</a:t>
            </a:r>
            <a:r>
              <a:rPr lang="en-GB" b="0" dirty="0">
                <a:solidFill>
                  <a:srgbClr val="CE9178"/>
                </a:solidFill>
                <a:effectLst/>
                <a:latin typeface="Menlo" panose="020B0609030804020204" pitchFamily="49" charset="0"/>
              </a:rPr>
              <a:t> "</a:t>
            </a:r>
            <a:r>
              <a:rPr lang="en-GB" b="0" dirty="0">
                <a:solidFill>
                  <a:srgbClr val="9CDCFE"/>
                </a:solidFill>
                <a:effectLst/>
                <a:latin typeface="Menlo" panose="020B0609030804020204" pitchFamily="49" charset="0"/>
              </a:rPr>
              <a:t>$0</a:t>
            </a:r>
            <a:r>
              <a:rPr lang="en-GB" b="0" dirty="0">
                <a:solidFill>
                  <a:srgbClr val="CE9178"/>
                </a:solidFill>
                <a:effectLst/>
                <a:latin typeface="Menlo" panose="020B0609030804020204" pitchFamily="49" charset="0"/>
              </a:rPr>
              <a:t>")"</a:t>
            </a:r>
            <a:endParaRPr lang="en-GB" b="0" dirty="0">
              <a:solidFill>
                <a:srgbClr val="CCCCCC"/>
              </a:solidFill>
              <a:effectLst/>
              <a:latin typeface="Menlo" panose="020B0609030804020204" pitchFamily="49" charset="0"/>
            </a:endParaRPr>
          </a:p>
          <a:p>
            <a:r>
              <a:rPr lang="en-GB" b="0" dirty="0">
                <a:solidFill>
                  <a:srgbClr val="9CDCFE"/>
                </a:solidFill>
                <a:effectLst/>
                <a:latin typeface="Menlo" panose="020B0609030804020204" pitchFamily="49" charset="0"/>
              </a:rPr>
              <a:t>output</a:t>
            </a:r>
            <a:r>
              <a:rPr lang="en-GB" b="0" dirty="0">
                <a:solidFill>
                  <a:srgbClr val="D4D4D4"/>
                </a:solidFill>
                <a:effectLst/>
                <a:latin typeface="Menlo" panose="020B0609030804020204" pitchFamily="49" charset="0"/>
              </a:rPr>
              <a:t>=</a:t>
            </a:r>
            <a:r>
              <a:rPr lang="en-GB" b="0" dirty="0">
                <a:solidFill>
                  <a:srgbClr val="CE9178"/>
                </a:solidFill>
                <a:effectLst/>
                <a:latin typeface="Menlo" panose="020B0609030804020204" pitchFamily="49" charset="0"/>
              </a:rPr>
              <a:t>$(</a:t>
            </a:r>
            <a:r>
              <a:rPr lang="en-GB" b="0" dirty="0">
                <a:solidFill>
                  <a:srgbClr val="DCDCAA"/>
                </a:solidFill>
                <a:effectLst/>
                <a:latin typeface="Menlo" panose="020B0609030804020204" pitchFamily="49" charset="0"/>
              </a:rPr>
              <a:t>g++</a:t>
            </a:r>
            <a:r>
              <a:rPr lang="en-GB" b="0" dirty="0">
                <a:solidFill>
                  <a:srgbClr val="CE9178"/>
                </a:solidFill>
                <a:effectLst/>
                <a:latin typeface="Menlo" panose="020B0609030804020204" pitchFamily="49" charset="0"/>
              </a:rPr>
              <a:t> ./</a:t>
            </a:r>
            <a:r>
              <a:rPr lang="en-GB" b="0" dirty="0" err="1">
                <a:solidFill>
                  <a:srgbClr val="CE9178"/>
                </a:solidFill>
                <a:effectLst/>
                <a:latin typeface="Menlo" panose="020B0609030804020204" pitchFamily="49" charset="0"/>
              </a:rPr>
              <a:t>andrew.cpp</a:t>
            </a:r>
            <a:r>
              <a:rPr lang="en-GB" b="0" dirty="0">
                <a:solidFill>
                  <a:srgbClr val="CE9178"/>
                </a:solidFill>
                <a:effectLst/>
                <a:latin typeface="Menlo" panose="020B0609030804020204" pitchFamily="49" charset="0"/>
              </a:rPr>
              <a:t> </a:t>
            </a:r>
            <a:r>
              <a:rPr lang="en-GB" b="0" dirty="0">
                <a:solidFill>
                  <a:srgbClr val="D4D4D4"/>
                </a:solidFill>
                <a:effectLst/>
                <a:latin typeface="Menlo" panose="020B0609030804020204" pitchFamily="49" charset="0"/>
              </a:rPr>
              <a:t>2&gt;&amp;1</a:t>
            </a:r>
            <a:r>
              <a:rPr lang="en-GB" b="0" dirty="0">
                <a:solidFill>
                  <a:srgbClr val="CE9178"/>
                </a:solidFill>
                <a:effectLst/>
                <a:latin typeface="Menlo" panose="020B0609030804020204" pitchFamily="49" charset="0"/>
              </a:rPr>
              <a:t>)</a:t>
            </a:r>
            <a:endParaRPr lang="en-GB" b="0" dirty="0">
              <a:solidFill>
                <a:srgbClr val="CCCCCC"/>
              </a:solidFill>
              <a:effectLst/>
              <a:latin typeface="Menlo" panose="020B0609030804020204" pitchFamily="49" charset="0"/>
            </a:endParaRPr>
          </a:p>
          <a:p>
            <a:r>
              <a:rPr lang="en-GB" b="0" dirty="0">
                <a:solidFill>
                  <a:srgbClr val="C586C0"/>
                </a:solidFill>
                <a:effectLst/>
                <a:latin typeface="Menlo" panose="020B0609030804020204" pitchFamily="49" charset="0"/>
              </a:rPr>
              <a:t>if</a:t>
            </a:r>
            <a:r>
              <a:rPr lang="en-GB" b="0" dirty="0">
                <a:solidFill>
                  <a:srgbClr val="CCCCCC"/>
                </a:solidFill>
                <a:effectLst/>
                <a:latin typeface="Menlo" panose="020B0609030804020204" pitchFamily="49" charset="0"/>
              </a:rPr>
              <a:t> [[ </a:t>
            </a:r>
            <a:r>
              <a:rPr lang="en-GB" b="0" dirty="0">
                <a:solidFill>
                  <a:srgbClr val="569CD6"/>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0</a:t>
            </a:r>
            <a:r>
              <a:rPr lang="en-GB" b="0" dirty="0">
                <a:solidFill>
                  <a:srgbClr val="CCCCCC"/>
                </a:solidFill>
                <a:effectLst/>
                <a:latin typeface="Menlo" panose="020B0609030804020204" pitchFamily="49" charset="0"/>
              </a:rPr>
              <a:t> ]]; </a:t>
            </a:r>
            <a:r>
              <a:rPr lang="en-GB" b="0" dirty="0">
                <a:solidFill>
                  <a:srgbClr val="C586C0"/>
                </a:solidFill>
                <a:effectLst/>
                <a:latin typeface="Menlo" panose="020B0609030804020204" pitchFamily="49" charset="0"/>
              </a:rPr>
              <a:t>then</a:t>
            </a:r>
            <a:endParaRPr lang="en-GB" b="0" dirty="0">
              <a:solidFill>
                <a:srgbClr val="CCCCCC"/>
              </a:solidFill>
              <a:effectLst/>
              <a:latin typeface="Menlo" panose="020B0609030804020204" pitchFamily="49" charset="0"/>
            </a:endParaRPr>
          </a:p>
          <a:p>
            <a:r>
              <a:rPr lang="en-GB" b="0" dirty="0">
                <a:solidFill>
                  <a:srgbClr val="DCDCAA"/>
                </a:solidFill>
                <a:effectLst/>
                <a:latin typeface="Menlo" panose="020B0609030804020204" pitchFamily="49" charset="0"/>
              </a:rPr>
              <a:t>echo</a:t>
            </a:r>
            <a:r>
              <a:rPr lang="en-GB" b="0" dirty="0">
                <a:solidFill>
                  <a:srgbClr val="CCCCCC"/>
                </a:solidFill>
                <a:effectLst/>
                <a:latin typeface="Menlo" panose="020B0609030804020204" pitchFamily="49" charset="0"/>
              </a:rPr>
              <a:t> </a:t>
            </a:r>
            <a:r>
              <a:rPr lang="en-GB" b="0" dirty="0">
                <a:solidFill>
                  <a:srgbClr val="569CD6"/>
                </a:solidFill>
                <a:effectLst/>
                <a:latin typeface="Menlo" panose="020B0609030804020204" pitchFamily="49" charset="0"/>
              </a:rPr>
              <a:t>-e</a:t>
            </a:r>
            <a:r>
              <a:rPr lang="en-GB" b="0" dirty="0">
                <a:solidFill>
                  <a:srgbClr val="CCCCCC"/>
                </a:solidFill>
                <a:effectLst/>
                <a:latin typeface="Menlo" panose="020B0609030804020204" pitchFamily="49" charset="0"/>
              </a:rPr>
              <a:t> </a:t>
            </a:r>
            <a:r>
              <a:rPr lang="en-GB" b="0" dirty="0">
                <a:solidFill>
                  <a:srgbClr val="CE9178"/>
                </a:solidFill>
                <a:effectLst/>
                <a:latin typeface="Menlo" panose="020B0609030804020204" pitchFamily="49" charset="0"/>
              </a:rPr>
              <a:t>"Error:\</a:t>
            </a:r>
            <a:r>
              <a:rPr lang="en-GB" b="0" dirty="0" err="1">
                <a:solidFill>
                  <a:srgbClr val="CE9178"/>
                </a:solidFill>
                <a:effectLst/>
                <a:latin typeface="Menlo" panose="020B0609030804020204" pitchFamily="49" charset="0"/>
              </a:rPr>
              <a:t>n</a:t>
            </a:r>
            <a:r>
              <a:rPr lang="en-GB" b="0" dirty="0" err="1">
                <a:solidFill>
                  <a:srgbClr val="9CDCFE"/>
                </a:solidFill>
                <a:effectLst/>
                <a:latin typeface="Menlo" panose="020B0609030804020204" pitchFamily="49" charset="0"/>
              </a:rPr>
              <a:t>$output</a:t>
            </a:r>
            <a:r>
              <a:rPr lang="en-GB" b="0" dirty="0">
                <a:solidFill>
                  <a:srgbClr val="CE9178"/>
                </a:solidFill>
                <a:effectLst/>
                <a:latin typeface="Menlo" panose="020B0609030804020204" pitchFamily="49" charset="0"/>
              </a:rPr>
              <a:t>"</a:t>
            </a:r>
            <a:endParaRPr lang="en-GB" b="0" dirty="0">
              <a:solidFill>
                <a:srgbClr val="CCCCCC"/>
              </a:solidFill>
              <a:effectLst/>
              <a:latin typeface="Menlo" panose="020B0609030804020204" pitchFamily="49" charset="0"/>
            </a:endParaRPr>
          </a:p>
          <a:p>
            <a:r>
              <a:rPr lang="en-GB" b="0" dirty="0">
                <a:solidFill>
                  <a:srgbClr val="C586C0"/>
                </a:solidFill>
                <a:effectLst/>
                <a:latin typeface="Menlo" panose="020B0609030804020204" pitchFamily="49" charset="0"/>
              </a:rPr>
              <a:t>else</a:t>
            </a:r>
            <a:endParaRPr lang="en-GB" b="0" dirty="0">
              <a:solidFill>
                <a:srgbClr val="CCCCCC"/>
              </a:solidFill>
              <a:effectLst/>
              <a:latin typeface="Menlo" panose="020B0609030804020204" pitchFamily="49" charset="0"/>
            </a:endParaRPr>
          </a:p>
          <a:p>
            <a:r>
              <a:rPr lang="en-GB" b="0" dirty="0">
                <a:solidFill>
                  <a:srgbClr val="DCDCAA"/>
                </a:solidFill>
                <a:effectLst/>
                <a:latin typeface="Menlo" panose="020B0609030804020204" pitchFamily="49" charset="0"/>
              </a:rPr>
              <a:t>./</a:t>
            </a:r>
            <a:r>
              <a:rPr lang="en-GB" b="0" dirty="0" err="1">
                <a:solidFill>
                  <a:srgbClr val="DCDCAA"/>
                </a:solidFill>
                <a:effectLst/>
                <a:latin typeface="Menlo" panose="020B0609030804020204" pitchFamily="49" charset="0"/>
              </a:rPr>
              <a:t>a.out</a:t>
            </a:r>
            <a:endParaRPr lang="en-GB" b="0" dirty="0">
              <a:solidFill>
                <a:srgbClr val="CCCCCC"/>
              </a:solidFill>
              <a:effectLst/>
              <a:latin typeface="Menlo" panose="020B0609030804020204" pitchFamily="49" charset="0"/>
            </a:endParaRPr>
          </a:p>
          <a:p>
            <a:r>
              <a:rPr lang="en-GB" b="0" dirty="0">
                <a:solidFill>
                  <a:srgbClr val="DCDCAA"/>
                </a:solidFill>
                <a:effectLst/>
                <a:latin typeface="Menlo" panose="020B0609030804020204" pitchFamily="49" charset="0"/>
              </a:rPr>
              <a:t>python</a:t>
            </a:r>
            <a:r>
              <a:rPr lang="en-GB" b="0" dirty="0">
                <a:solidFill>
                  <a:srgbClr val="CCCCCC"/>
                </a:solidFill>
                <a:effectLst/>
                <a:latin typeface="Menlo" panose="020B0609030804020204" pitchFamily="49" charset="0"/>
              </a:rPr>
              <a:t> </a:t>
            </a:r>
            <a:r>
              <a:rPr lang="en-GB" b="0" dirty="0" err="1">
                <a:solidFill>
                  <a:srgbClr val="CE9178"/>
                </a:solidFill>
                <a:effectLst/>
                <a:latin typeface="Menlo" panose="020B0609030804020204" pitchFamily="49" charset="0"/>
              </a:rPr>
              <a:t>plot.py</a:t>
            </a:r>
            <a:endParaRPr lang="en-GB" b="0" dirty="0">
              <a:solidFill>
                <a:srgbClr val="CCCCCC"/>
              </a:solidFill>
              <a:effectLst/>
              <a:latin typeface="Menlo" panose="020B0609030804020204" pitchFamily="49" charset="0"/>
            </a:endParaRPr>
          </a:p>
          <a:p>
            <a:r>
              <a:rPr lang="en-GB" b="0" dirty="0">
                <a:solidFill>
                  <a:srgbClr val="C586C0"/>
                </a:solidFill>
                <a:effectLst/>
                <a:latin typeface="Menlo" panose="020B0609030804020204" pitchFamily="49" charset="0"/>
              </a:rPr>
              <a:t>fi</a:t>
            </a:r>
            <a:endParaRPr lang="en-GB" b="0" dirty="0">
              <a:solidFill>
                <a:srgbClr val="CCCCCC"/>
              </a:solidFill>
              <a:effectLst/>
              <a:latin typeface="Menlo" panose="020B0609030804020204" pitchFamily="49" charset="0"/>
            </a:endParaRPr>
          </a:p>
        </p:txBody>
      </p:sp>
      <p:sp>
        <p:nvSpPr>
          <p:cNvPr id="7" name="TextBox 6">
            <a:extLst>
              <a:ext uri="{FF2B5EF4-FFF2-40B4-BE49-F238E27FC236}">
                <a16:creationId xmlns:a16="http://schemas.microsoft.com/office/drawing/2014/main" id="{980DE4C6-7B07-E6EF-5A08-ABE1C07A174E}"/>
              </a:ext>
            </a:extLst>
          </p:cNvPr>
          <p:cNvSpPr txBox="1"/>
          <p:nvPr/>
        </p:nvSpPr>
        <p:spPr>
          <a:xfrm>
            <a:off x="191729" y="4033793"/>
            <a:ext cx="6105832" cy="2462213"/>
          </a:xfrm>
          <a:prstGeom prst="rect">
            <a:avLst/>
          </a:prstGeom>
          <a:solidFill>
            <a:schemeClr val="bg1"/>
          </a:solidFill>
          <a:ln w="31750">
            <a:solidFill>
              <a:srgbClr val="FF0000"/>
            </a:solidFill>
          </a:ln>
        </p:spPr>
        <p:txBody>
          <a:bodyPr wrap="square">
            <a:spAutoFit/>
          </a:bodyPr>
          <a:lstStyle/>
          <a:p>
            <a:r>
              <a:rPr lang="en-GB" sz="1400" b="0" dirty="0">
                <a:solidFill>
                  <a:srgbClr val="569CD6"/>
                </a:solidFill>
                <a:effectLst/>
                <a:latin typeface="Menlo" panose="020B0609030804020204" pitchFamily="49" charset="0"/>
              </a:rPr>
              <a:t>int</a:t>
            </a:r>
            <a:r>
              <a:rPr lang="en-GB" sz="1400" b="0" dirty="0">
                <a:solidFill>
                  <a:srgbClr val="CCCCCC"/>
                </a:solidFill>
                <a:effectLst/>
                <a:latin typeface="Menlo" panose="020B0609030804020204" pitchFamily="49" charset="0"/>
              </a:rPr>
              <a:t> </a:t>
            </a:r>
            <a:r>
              <a:rPr lang="en-GB" sz="1400" b="0" dirty="0">
                <a:solidFill>
                  <a:srgbClr val="DCDCAA"/>
                </a:solidFill>
                <a:effectLst/>
                <a:latin typeface="Menlo" panose="020B0609030804020204" pitchFamily="49" charset="0"/>
              </a:rPr>
              <a:t>main</a:t>
            </a:r>
            <a:r>
              <a:rPr lang="en-GB" sz="1400" b="0" dirty="0">
                <a:solidFill>
                  <a:srgbClr val="CCCCCC"/>
                </a:solidFill>
                <a:effectLst/>
                <a:latin typeface="Menlo" panose="020B0609030804020204" pitchFamily="49" charset="0"/>
              </a:rPr>
              <a:t>()</a:t>
            </a:r>
          </a:p>
          <a:p>
            <a:r>
              <a:rPr lang="en-GB" sz="1400" b="0" dirty="0">
                <a:solidFill>
                  <a:srgbClr val="CCCCCC"/>
                </a:solidFill>
                <a:effectLst/>
                <a:latin typeface="Menlo" panose="020B0609030804020204" pitchFamily="49" charset="0"/>
              </a:rPr>
              <a:t>{</a:t>
            </a:r>
          </a:p>
          <a:p>
            <a:r>
              <a:rPr lang="en-GB" sz="1400" b="0" dirty="0">
                <a:solidFill>
                  <a:srgbClr val="CCCCCC"/>
                </a:solidFill>
                <a:effectLst/>
                <a:latin typeface="Menlo" panose="020B0609030804020204" pitchFamily="49" charset="0"/>
              </a:rPr>
              <a:t>vector</a:t>
            </a:r>
            <a:r>
              <a:rPr lang="en-GB" sz="1400" b="0" dirty="0">
                <a:solidFill>
                  <a:srgbClr val="D4D4D4"/>
                </a:solidFill>
                <a:effectLst/>
                <a:latin typeface="Menlo" panose="020B0609030804020204" pitchFamily="49" charset="0"/>
              </a:rPr>
              <a:t>&lt;</a:t>
            </a:r>
            <a:r>
              <a:rPr lang="en-GB" sz="1400" b="0" dirty="0">
                <a:solidFill>
                  <a:srgbClr val="569CD6"/>
                </a:solidFill>
                <a:effectLst/>
                <a:latin typeface="Menlo" panose="020B0609030804020204" pitchFamily="49" charset="0"/>
              </a:rPr>
              <a:t>float</a:t>
            </a:r>
            <a:r>
              <a:rPr lang="en-GB" sz="1400" b="0" dirty="0">
                <a:solidFill>
                  <a:srgbClr val="D4D4D4"/>
                </a:solidFill>
                <a:effectLst/>
                <a:latin typeface="Menlo" panose="020B0609030804020204" pitchFamily="49" charset="0"/>
              </a:rPr>
              <a:t>&gt;</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vec</a:t>
            </a:r>
            <a:r>
              <a:rPr lang="en-GB" sz="1400" b="0" dirty="0">
                <a:solidFill>
                  <a:srgbClr val="CCCCCC"/>
                </a:solidFill>
                <a:effectLst/>
                <a:latin typeface="Menlo" panose="020B0609030804020204" pitchFamily="49" charset="0"/>
              </a:rPr>
              <a:t>, result;</a:t>
            </a:r>
          </a:p>
          <a:p>
            <a:r>
              <a:rPr lang="en-GB" sz="1400" b="0" dirty="0">
                <a:solidFill>
                  <a:srgbClr val="6A9955"/>
                </a:solidFill>
                <a:effectLst/>
                <a:latin typeface="Menlo" panose="020B0609030804020204" pitchFamily="49" charset="0"/>
              </a:rPr>
              <a:t>// generate a vector with range -10 ~ 10</a:t>
            </a:r>
            <a:endParaRPr lang="en-GB" sz="1400" b="0" dirty="0">
              <a:solidFill>
                <a:srgbClr val="CCCCCC"/>
              </a:solidFill>
              <a:effectLst/>
              <a:latin typeface="Menlo" panose="020B0609030804020204" pitchFamily="49" charset="0"/>
            </a:endParaRPr>
          </a:p>
          <a:p>
            <a:r>
              <a:rPr lang="en-GB" sz="1400" b="0" dirty="0">
                <a:solidFill>
                  <a:srgbClr val="C586C0"/>
                </a:solidFill>
                <a:effectLst/>
                <a:latin typeface="Menlo" panose="020B0609030804020204" pitchFamily="49" charset="0"/>
              </a:rPr>
              <a:t>for</a:t>
            </a:r>
            <a:r>
              <a:rPr lang="en-GB" sz="1400" b="0" dirty="0">
                <a:solidFill>
                  <a:srgbClr val="CCCCCC"/>
                </a:solidFill>
                <a:effectLst/>
                <a:latin typeface="Menlo" panose="020B0609030804020204" pitchFamily="49" charset="0"/>
              </a:rPr>
              <a:t> (</a:t>
            </a:r>
            <a:r>
              <a:rPr lang="en-GB" sz="1400" b="0" dirty="0">
                <a:solidFill>
                  <a:srgbClr val="569CD6"/>
                </a:solidFill>
                <a:effectLst/>
                <a:latin typeface="Menlo" panose="020B0609030804020204" pitchFamily="49" charset="0"/>
              </a:rPr>
              <a:t>int</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i</a:t>
            </a:r>
            <a:r>
              <a:rPr lang="en-GB" sz="1400" b="0" dirty="0">
                <a:solidFill>
                  <a:srgbClr val="CCCCCC"/>
                </a:solidFill>
                <a:effectLst/>
                <a:latin typeface="Menlo" panose="020B0609030804020204" pitchFamily="49" charset="0"/>
              </a:rPr>
              <a:t> </a:t>
            </a:r>
            <a:r>
              <a:rPr lang="en-GB" sz="1400" b="0" dirty="0">
                <a:solidFill>
                  <a:srgbClr val="D4D4D4"/>
                </a:solidFill>
                <a:effectLst/>
                <a:latin typeface="Menlo" panose="020B0609030804020204" pitchFamily="49" charset="0"/>
              </a:rPr>
              <a:t>=</a:t>
            </a:r>
            <a:r>
              <a:rPr lang="en-GB" sz="1400" b="0" dirty="0">
                <a:solidFill>
                  <a:srgbClr val="CCCCCC"/>
                </a:solidFill>
                <a:effectLst/>
                <a:latin typeface="Menlo" panose="020B0609030804020204" pitchFamily="49" charset="0"/>
              </a:rPr>
              <a:t> </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10</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i</a:t>
            </a:r>
            <a:r>
              <a:rPr lang="en-GB" sz="1400" b="0" dirty="0">
                <a:solidFill>
                  <a:srgbClr val="CCCCCC"/>
                </a:solidFill>
                <a:effectLst/>
                <a:latin typeface="Menlo" panose="020B0609030804020204" pitchFamily="49" charset="0"/>
              </a:rPr>
              <a:t> </a:t>
            </a:r>
            <a:r>
              <a:rPr lang="en-GB" sz="1400" b="0" dirty="0">
                <a:solidFill>
                  <a:srgbClr val="D4D4D4"/>
                </a:solidFill>
                <a:effectLst/>
                <a:latin typeface="Menlo" panose="020B0609030804020204" pitchFamily="49" charset="0"/>
              </a:rPr>
              <a:t>&lt;=</a:t>
            </a:r>
            <a:r>
              <a:rPr lang="en-GB" sz="1400" b="0" dirty="0">
                <a:solidFill>
                  <a:srgbClr val="CCCCCC"/>
                </a:solidFill>
                <a:effectLst/>
                <a:latin typeface="Menlo" panose="020B0609030804020204" pitchFamily="49" charset="0"/>
              </a:rPr>
              <a:t> </a:t>
            </a:r>
            <a:r>
              <a:rPr lang="en-GB" sz="1400" b="0" dirty="0">
                <a:solidFill>
                  <a:srgbClr val="B5CEA8"/>
                </a:solidFill>
                <a:effectLst/>
                <a:latin typeface="Menlo" panose="020B0609030804020204" pitchFamily="49" charset="0"/>
              </a:rPr>
              <a:t>10</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i</a:t>
            </a:r>
            <a:r>
              <a:rPr lang="en-GB" sz="1400" b="0" dirty="0">
                <a:solidFill>
                  <a:srgbClr val="CCCCCC"/>
                </a:solidFill>
                <a:effectLst/>
                <a:latin typeface="Menlo" panose="020B0609030804020204" pitchFamily="49" charset="0"/>
              </a:rPr>
              <a:t> </a:t>
            </a:r>
            <a:r>
              <a:rPr lang="en-GB" sz="1400" b="0" dirty="0">
                <a:solidFill>
                  <a:srgbClr val="D4D4D4"/>
                </a:solidFill>
                <a:effectLst/>
                <a:latin typeface="Menlo" panose="020B0609030804020204" pitchFamily="49" charset="0"/>
              </a:rPr>
              <a:t>+=</a:t>
            </a:r>
            <a:r>
              <a:rPr lang="en-GB" sz="1400" b="0" dirty="0">
                <a:solidFill>
                  <a:srgbClr val="CCCCCC"/>
                </a:solidFill>
                <a:effectLst/>
                <a:latin typeface="Menlo" panose="020B0609030804020204" pitchFamily="49" charset="0"/>
              </a:rPr>
              <a:t> </a:t>
            </a:r>
            <a:r>
              <a:rPr lang="en-GB" sz="1400" b="0" dirty="0">
                <a:solidFill>
                  <a:srgbClr val="B5CEA8"/>
                </a:solidFill>
                <a:effectLst/>
                <a:latin typeface="Menlo" panose="020B0609030804020204" pitchFamily="49" charset="0"/>
              </a:rPr>
              <a:t>1</a:t>
            </a:r>
            <a:r>
              <a:rPr lang="en-GB" sz="1400" b="0" dirty="0">
                <a:solidFill>
                  <a:srgbClr val="CCCCCC"/>
                </a:solidFill>
                <a:effectLst/>
                <a:latin typeface="Menlo" panose="020B0609030804020204" pitchFamily="49" charset="0"/>
              </a:rPr>
              <a:t>) </a:t>
            </a:r>
            <a:r>
              <a:rPr lang="en-GB" sz="1400" b="0" dirty="0" err="1">
                <a:solidFill>
                  <a:srgbClr val="9CDCFE"/>
                </a:solidFill>
                <a:effectLst/>
                <a:latin typeface="Menlo" panose="020B0609030804020204" pitchFamily="49" charset="0"/>
              </a:rPr>
              <a:t>vec</a:t>
            </a:r>
            <a:r>
              <a:rPr lang="en-GB" sz="1400" b="0" dirty="0" err="1">
                <a:solidFill>
                  <a:srgbClr val="CCCCCC"/>
                </a:solidFill>
                <a:effectLst/>
                <a:latin typeface="Menlo" panose="020B0609030804020204" pitchFamily="49" charset="0"/>
              </a:rPr>
              <a:t>.</a:t>
            </a:r>
            <a:r>
              <a:rPr lang="en-GB" sz="1400" b="0" dirty="0" err="1">
                <a:solidFill>
                  <a:srgbClr val="DCDCAA"/>
                </a:solidFill>
                <a:effectLst/>
                <a:latin typeface="Menlo" panose="020B0609030804020204" pitchFamily="49" charset="0"/>
              </a:rPr>
              <a:t>push_back</a:t>
            </a:r>
            <a:r>
              <a:rPr lang="en-GB" sz="1400" b="0" dirty="0">
                <a:solidFill>
                  <a:srgbClr val="CCCCCC"/>
                </a:solidFill>
                <a:effectLst/>
                <a:latin typeface="Menlo" panose="020B0609030804020204" pitchFamily="49" charset="0"/>
              </a:rPr>
              <a:t>(</a:t>
            </a:r>
            <a:r>
              <a:rPr lang="en-GB" sz="1400" b="0" dirty="0" err="1">
                <a:solidFill>
                  <a:srgbClr val="CCCCCC"/>
                </a:solidFill>
                <a:effectLst/>
                <a:latin typeface="Menlo" panose="020B0609030804020204" pitchFamily="49" charset="0"/>
              </a:rPr>
              <a:t>i</a:t>
            </a:r>
            <a:r>
              <a:rPr lang="en-GB" sz="1400" b="0" dirty="0">
                <a:solidFill>
                  <a:srgbClr val="CCCCCC"/>
                </a:solidFill>
                <a:effectLst/>
                <a:latin typeface="Menlo" panose="020B0609030804020204" pitchFamily="49" charset="0"/>
              </a:rPr>
              <a:t>);</a:t>
            </a:r>
          </a:p>
          <a:p>
            <a:r>
              <a:rPr lang="en-GB" sz="1400" b="0" dirty="0">
                <a:solidFill>
                  <a:srgbClr val="6A9955"/>
                </a:solidFill>
                <a:effectLst/>
                <a:latin typeface="Menlo" panose="020B0609030804020204" pitchFamily="49" charset="0"/>
              </a:rPr>
              <a:t>// calculate results for </a:t>
            </a:r>
            <a:r>
              <a:rPr lang="en-GB" sz="1400" b="0" dirty="0" err="1">
                <a:solidFill>
                  <a:srgbClr val="6A9955"/>
                </a:solidFill>
                <a:effectLst/>
                <a:latin typeface="Menlo" panose="020B0609030804020204" pitchFamily="49" charset="0"/>
              </a:rPr>
              <a:t>func</a:t>
            </a:r>
            <a:r>
              <a:rPr lang="en-GB" sz="1400" b="0" dirty="0">
                <a:solidFill>
                  <a:srgbClr val="6A9955"/>
                </a:solidFill>
                <a:effectLst/>
                <a:latin typeface="Menlo" panose="020B0609030804020204" pitchFamily="49" charset="0"/>
              </a:rPr>
              <a:t>()</a:t>
            </a:r>
            <a:endParaRPr lang="en-GB" sz="1400" b="0" dirty="0">
              <a:solidFill>
                <a:srgbClr val="CCCCCC"/>
              </a:solidFill>
              <a:effectLst/>
              <a:latin typeface="Menlo" panose="020B0609030804020204" pitchFamily="49" charset="0"/>
            </a:endParaRPr>
          </a:p>
          <a:p>
            <a:r>
              <a:rPr lang="en-GB" sz="1400" b="0" dirty="0" err="1">
                <a:solidFill>
                  <a:srgbClr val="DCDCAA"/>
                </a:solidFill>
                <a:effectLst/>
                <a:latin typeface="Menlo" panose="020B0609030804020204" pitchFamily="49" charset="0"/>
              </a:rPr>
              <a:t>func</a:t>
            </a:r>
            <a:r>
              <a:rPr lang="en-GB" sz="1400" b="0" dirty="0">
                <a:solidFill>
                  <a:srgbClr val="CCCCCC"/>
                </a:solidFill>
                <a:effectLst/>
                <a:latin typeface="Menlo" panose="020B0609030804020204" pitchFamily="49" charset="0"/>
              </a:rPr>
              <a:t>(</a:t>
            </a:r>
            <a:r>
              <a:rPr lang="en-GB" sz="1400" b="0" dirty="0" err="1">
                <a:solidFill>
                  <a:srgbClr val="CCCCCC"/>
                </a:solidFill>
                <a:effectLst/>
                <a:latin typeface="Menlo" panose="020B0609030804020204" pitchFamily="49" charset="0"/>
              </a:rPr>
              <a:t>vec</a:t>
            </a:r>
            <a:r>
              <a:rPr lang="en-GB" sz="1400" b="0" dirty="0">
                <a:solidFill>
                  <a:srgbClr val="CCCCCC"/>
                </a:solidFill>
                <a:effectLst/>
                <a:latin typeface="Menlo" panose="020B0609030804020204" pitchFamily="49" charset="0"/>
              </a:rPr>
              <a:t>, result);</a:t>
            </a:r>
          </a:p>
          <a:p>
            <a:r>
              <a:rPr lang="en-GB" sz="1400" b="0" dirty="0">
                <a:solidFill>
                  <a:srgbClr val="6A9955"/>
                </a:solidFill>
                <a:effectLst/>
                <a:latin typeface="Menlo" panose="020B0609030804020204" pitchFamily="49" charset="0"/>
              </a:rPr>
              <a:t>// write results into file</a:t>
            </a:r>
            <a:endParaRPr lang="en-GB" sz="1400" b="0" dirty="0">
              <a:solidFill>
                <a:srgbClr val="CCCCCC"/>
              </a:solidFill>
              <a:effectLst/>
              <a:latin typeface="Menlo" panose="020B0609030804020204" pitchFamily="49" charset="0"/>
            </a:endParaRPr>
          </a:p>
          <a:p>
            <a:r>
              <a:rPr lang="en-GB" sz="1400" b="0" dirty="0" err="1">
                <a:solidFill>
                  <a:srgbClr val="DCDCAA"/>
                </a:solidFill>
                <a:effectLst/>
                <a:latin typeface="Menlo" panose="020B0609030804020204" pitchFamily="49" charset="0"/>
              </a:rPr>
              <a:t>wrtie_out</a:t>
            </a:r>
            <a:r>
              <a:rPr lang="en-GB" sz="1400" b="0" dirty="0">
                <a:solidFill>
                  <a:srgbClr val="CCCCCC"/>
                </a:solidFill>
                <a:effectLst/>
                <a:latin typeface="Menlo" panose="020B0609030804020204" pitchFamily="49" charset="0"/>
              </a:rPr>
              <a:t>(</a:t>
            </a:r>
            <a:r>
              <a:rPr lang="en-GB" sz="1400" b="0" dirty="0">
                <a:solidFill>
                  <a:srgbClr val="CE9178"/>
                </a:solidFill>
                <a:effectLst/>
                <a:latin typeface="Menlo" panose="020B0609030804020204" pitchFamily="49" charset="0"/>
              </a:rPr>
              <a:t>"</a:t>
            </a:r>
            <a:r>
              <a:rPr lang="en-GB" sz="1400" b="0" dirty="0" err="1">
                <a:solidFill>
                  <a:srgbClr val="CE9178"/>
                </a:solidFill>
                <a:effectLst/>
                <a:latin typeface="Menlo" panose="020B0609030804020204" pitchFamily="49" charset="0"/>
              </a:rPr>
              <a:t>my_data</a:t>
            </a:r>
            <a:r>
              <a:rPr lang="en-GB" sz="1400" b="0" dirty="0">
                <a:solidFill>
                  <a:srgbClr val="CE9178"/>
                </a:solidFill>
                <a:effectLst/>
                <a:latin typeface="Menlo" panose="020B0609030804020204" pitchFamily="49" charset="0"/>
              </a:rPr>
              <a:t>"</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vec</a:t>
            </a:r>
            <a:r>
              <a:rPr lang="en-GB" sz="1400" b="0" dirty="0">
                <a:solidFill>
                  <a:srgbClr val="CCCCCC"/>
                </a:solidFill>
                <a:effectLst/>
                <a:latin typeface="Menlo" panose="020B0609030804020204" pitchFamily="49" charset="0"/>
              </a:rPr>
              <a:t>, result);</a:t>
            </a:r>
          </a:p>
          <a:p>
            <a:r>
              <a:rPr lang="en-GB" sz="1400" b="0" dirty="0">
                <a:solidFill>
                  <a:srgbClr val="C586C0"/>
                </a:solidFill>
                <a:effectLst/>
                <a:latin typeface="Menlo" panose="020B0609030804020204" pitchFamily="49" charset="0"/>
              </a:rPr>
              <a:t>return</a:t>
            </a:r>
            <a:r>
              <a:rPr lang="en-GB" sz="1400" b="0" dirty="0">
                <a:solidFill>
                  <a:srgbClr val="CCCCCC"/>
                </a:solidFill>
                <a:effectLst/>
                <a:latin typeface="Menlo" panose="020B0609030804020204" pitchFamily="49" charset="0"/>
              </a:rPr>
              <a:t> </a:t>
            </a:r>
            <a:r>
              <a:rPr lang="en-GB" sz="1400" b="0" dirty="0">
                <a:solidFill>
                  <a:srgbClr val="B5CEA8"/>
                </a:solidFill>
                <a:effectLst/>
                <a:latin typeface="Menlo" panose="020B0609030804020204" pitchFamily="49" charset="0"/>
              </a:rPr>
              <a:t>0</a:t>
            </a:r>
            <a:r>
              <a:rPr lang="en-GB" sz="1400" b="0" dirty="0">
                <a:solidFill>
                  <a:srgbClr val="CCCCCC"/>
                </a:solidFill>
                <a:effectLst/>
                <a:latin typeface="Menlo" panose="020B0609030804020204" pitchFamily="49" charset="0"/>
              </a:rPr>
              <a:t>;</a:t>
            </a:r>
          </a:p>
          <a:p>
            <a:r>
              <a:rPr lang="en-GB" sz="1400" b="0" dirty="0">
                <a:solidFill>
                  <a:srgbClr val="CCCCCC"/>
                </a:solidFill>
                <a:effectLst/>
                <a:latin typeface="Menlo" panose="020B0609030804020204" pitchFamily="49" charset="0"/>
              </a:rPr>
              <a:t>}</a:t>
            </a:r>
          </a:p>
        </p:txBody>
      </p:sp>
      <p:sp>
        <p:nvSpPr>
          <p:cNvPr id="11" name="TextBox 10">
            <a:extLst>
              <a:ext uri="{FF2B5EF4-FFF2-40B4-BE49-F238E27FC236}">
                <a16:creationId xmlns:a16="http://schemas.microsoft.com/office/drawing/2014/main" id="{1C06FCF0-1F6E-AF7F-48D6-CF7CFB366E14}"/>
              </a:ext>
            </a:extLst>
          </p:cNvPr>
          <p:cNvSpPr txBox="1"/>
          <p:nvPr/>
        </p:nvSpPr>
        <p:spPr>
          <a:xfrm>
            <a:off x="6572865" y="1876750"/>
            <a:ext cx="5338916" cy="4247317"/>
          </a:xfrm>
          <a:prstGeom prst="rect">
            <a:avLst/>
          </a:prstGeom>
          <a:solidFill>
            <a:schemeClr val="bg1"/>
          </a:solidFill>
          <a:ln w="31750">
            <a:solidFill>
              <a:srgbClr val="FF0000"/>
            </a:solidFill>
          </a:ln>
        </p:spPr>
        <p:txBody>
          <a:bodyPr wrap="square">
            <a:spAutoFit/>
          </a:bodyPr>
          <a:lstStyle/>
          <a:p>
            <a:r>
              <a:rPr lang="en-GB" b="0" dirty="0">
                <a:solidFill>
                  <a:srgbClr val="C586C0"/>
                </a:solidFill>
                <a:effectLst/>
                <a:latin typeface="Menlo" panose="020B0609030804020204" pitchFamily="49" charset="0"/>
              </a:rPr>
              <a:t>import</a:t>
            </a:r>
            <a:r>
              <a:rPr lang="en-GB" b="0" dirty="0">
                <a:solidFill>
                  <a:srgbClr val="CCCCCC"/>
                </a:solidFill>
                <a:effectLst/>
                <a:latin typeface="Menlo" panose="020B0609030804020204" pitchFamily="49" charset="0"/>
              </a:rPr>
              <a:t> csv</a:t>
            </a:r>
          </a:p>
          <a:p>
            <a:r>
              <a:rPr lang="en-GB" b="0" dirty="0">
                <a:solidFill>
                  <a:srgbClr val="C586C0"/>
                </a:solidFill>
                <a:effectLst/>
                <a:latin typeface="Menlo" panose="020B0609030804020204" pitchFamily="49" charset="0"/>
              </a:rPr>
              <a:t>from</a:t>
            </a:r>
            <a:r>
              <a:rPr lang="en-GB" b="0" dirty="0">
                <a:solidFill>
                  <a:srgbClr val="CCCCCC"/>
                </a:solidFill>
                <a:effectLst/>
                <a:latin typeface="Menlo" panose="020B0609030804020204" pitchFamily="49" charset="0"/>
              </a:rPr>
              <a:t> matplotlib </a:t>
            </a:r>
            <a:r>
              <a:rPr lang="en-GB" b="0" dirty="0">
                <a:solidFill>
                  <a:srgbClr val="C586C0"/>
                </a:solidFill>
                <a:effectLst/>
                <a:latin typeface="Menlo" panose="020B0609030804020204" pitchFamily="49" charset="0"/>
              </a:rPr>
              <a:t>import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pyplot</a:t>
            </a:r>
            <a:r>
              <a:rPr lang="en-GB" b="0" dirty="0">
                <a:solidFill>
                  <a:srgbClr val="CCCCCC"/>
                </a:solidFill>
                <a:effectLst/>
                <a:latin typeface="Menlo" panose="020B0609030804020204" pitchFamily="49" charset="0"/>
              </a:rPr>
              <a:t> </a:t>
            </a:r>
            <a:r>
              <a:rPr lang="en-GB" b="0" dirty="0">
                <a:solidFill>
                  <a:srgbClr val="C586C0"/>
                </a:solidFill>
                <a:effectLst/>
                <a:latin typeface="Menlo" panose="020B0609030804020204" pitchFamily="49" charset="0"/>
              </a:rPr>
              <a:t>as</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plt</a:t>
            </a:r>
            <a:endParaRPr lang="en-GB" b="0" dirty="0">
              <a:solidFill>
                <a:srgbClr val="CCCCCC"/>
              </a:solidFill>
              <a:effectLst/>
              <a:latin typeface="Menlo" panose="020B0609030804020204" pitchFamily="49" charset="0"/>
            </a:endParaRPr>
          </a:p>
          <a:p>
            <a:br>
              <a:rPr lang="en-GB" b="0" dirty="0">
                <a:solidFill>
                  <a:srgbClr val="CCCCCC"/>
                </a:solidFill>
                <a:effectLst/>
                <a:latin typeface="Menlo" panose="020B0609030804020204" pitchFamily="49" charset="0"/>
              </a:rPr>
            </a:br>
            <a:r>
              <a:rPr lang="en-GB" b="0" dirty="0">
                <a:solidFill>
                  <a:srgbClr val="CCCCCC"/>
                </a:solidFill>
                <a:effectLst/>
                <a:latin typeface="Menlo" panose="020B0609030804020204" pitchFamily="49" charset="0"/>
              </a:rPr>
              <a:t>x, y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 []</a:t>
            </a:r>
          </a:p>
          <a:p>
            <a:r>
              <a:rPr lang="en-GB" b="0" dirty="0">
                <a:solidFill>
                  <a:srgbClr val="C586C0"/>
                </a:solidFill>
                <a:effectLst/>
                <a:latin typeface="Menlo" panose="020B0609030804020204" pitchFamily="49" charset="0"/>
              </a:rPr>
              <a:t>with</a:t>
            </a:r>
            <a:r>
              <a:rPr lang="en-GB" b="0" dirty="0">
                <a:solidFill>
                  <a:srgbClr val="CCCCCC"/>
                </a:solidFill>
                <a:effectLst/>
                <a:latin typeface="Menlo" panose="020B0609030804020204" pitchFamily="49" charset="0"/>
              </a:rPr>
              <a:t> </a:t>
            </a:r>
            <a:r>
              <a:rPr lang="en-GB" b="0" dirty="0">
                <a:solidFill>
                  <a:srgbClr val="DCDCAA"/>
                </a:solidFill>
                <a:effectLst/>
                <a:latin typeface="Menlo" panose="020B0609030804020204" pitchFamily="49" charset="0"/>
              </a:rPr>
              <a:t>open</a:t>
            </a:r>
            <a:r>
              <a:rPr lang="en-GB" b="0" dirty="0">
                <a:solidFill>
                  <a:srgbClr val="CCCCCC"/>
                </a:solidFill>
                <a:effectLst/>
                <a:latin typeface="Menlo" panose="020B0609030804020204" pitchFamily="49" charset="0"/>
              </a:rPr>
              <a:t>(</a:t>
            </a:r>
            <a:r>
              <a:rPr lang="en-GB" b="0" dirty="0">
                <a:solidFill>
                  <a:srgbClr val="CE9178"/>
                </a:solidFill>
                <a:effectLst/>
                <a:latin typeface="Menlo" panose="020B0609030804020204" pitchFamily="49" charset="0"/>
              </a:rPr>
              <a:t>'</a:t>
            </a:r>
            <a:r>
              <a:rPr lang="en-GB" b="0" dirty="0" err="1">
                <a:solidFill>
                  <a:srgbClr val="CE9178"/>
                </a:solidFill>
                <a:effectLst/>
                <a:latin typeface="Menlo" panose="020B0609030804020204" pitchFamily="49" charset="0"/>
              </a:rPr>
              <a:t>my_data.csv</a:t>
            </a:r>
            <a:r>
              <a:rPr lang="en-GB" b="0" dirty="0">
                <a:solidFill>
                  <a:srgbClr val="CE9178"/>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C586C0"/>
                </a:solidFill>
                <a:effectLst/>
                <a:latin typeface="Menlo" panose="020B0609030804020204" pitchFamily="49" charset="0"/>
              </a:rPr>
              <a:t>as</a:t>
            </a:r>
            <a:r>
              <a:rPr lang="en-GB" b="0" dirty="0">
                <a:solidFill>
                  <a:srgbClr val="CCCCCC"/>
                </a:solidFill>
                <a:effectLst/>
                <a:latin typeface="Menlo" panose="020B0609030804020204" pitchFamily="49" charset="0"/>
              </a:rPr>
              <a:t> f:</a:t>
            </a:r>
          </a:p>
          <a:p>
            <a:r>
              <a:rPr lang="en-GB" b="0" dirty="0">
                <a:solidFill>
                  <a:srgbClr val="CCCCCC"/>
                </a:solidFill>
                <a:effectLst/>
                <a:latin typeface="Menlo" panose="020B0609030804020204" pitchFamily="49" charset="0"/>
              </a:rPr>
              <a:t>reader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csv.reader</a:t>
            </a:r>
            <a:r>
              <a:rPr lang="en-GB" b="0" dirty="0">
                <a:solidFill>
                  <a:srgbClr val="CCCCCC"/>
                </a:solidFill>
                <a:effectLst/>
                <a:latin typeface="Menlo" panose="020B0609030804020204" pitchFamily="49" charset="0"/>
              </a:rPr>
              <a:t>(f, </a:t>
            </a:r>
            <a:r>
              <a:rPr lang="en-GB" b="0" dirty="0">
                <a:solidFill>
                  <a:srgbClr val="9CDCFE"/>
                </a:solidFill>
                <a:effectLst/>
                <a:latin typeface="Menlo" panose="020B0609030804020204" pitchFamily="49" charset="0"/>
              </a:rPr>
              <a:t>delimiter</a:t>
            </a:r>
            <a:r>
              <a:rPr lang="en-GB" b="0" dirty="0">
                <a:solidFill>
                  <a:srgbClr val="D4D4D4"/>
                </a:solidFill>
                <a:effectLst/>
                <a:latin typeface="Menlo" panose="020B0609030804020204" pitchFamily="49" charset="0"/>
              </a:rPr>
              <a:t>=</a:t>
            </a:r>
            <a:r>
              <a:rPr lang="en-GB" b="0" dirty="0">
                <a:solidFill>
                  <a:srgbClr val="CE9178"/>
                </a:solidFill>
                <a:effectLst/>
                <a:latin typeface="Menlo" panose="020B0609030804020204" pitchFamily="49" charset="0"/>
              </a:rPr>
              <a:t>','</a:t>
            </a:r>
            <a:r>
              <a:rPr lang="en-GB" b="0" dirty="0">
                <a:solidFill>
                  <a:srgbClr val="CCCCCC"/>
                </a:solidFill>
                <a:effectLst/>
                <a:latin typeface="Menlo" panose="020B0609030804020204" pitchFamily="49" charset="0"/>
              </a:rPr>
              <a:t>)</a:t>
            </a:r>
          </a:p>
          <a:p>
            <a:r>
              <a:rPr lang="en-GB" b="0" dirty="0">
                <a:solidFill>
                  <a:srgbClr val="C586C0"/>
                </a:solidFill>
                <a:effectLst/>
                <a:latin typeface="Menlo" panose="020B0609030804020204" pitchFamily="49" charset="0"/>
              </a:rPr>
              <a:t>for</a:t>
            </a:r>
            <a:r>
              <a:rPr lang="en-GB" b="0" dirty="0">
                <a:solidFill>
                  <a:srgbClr val="CCCCCC"/>
                </a:solidFill>
                <a:effectLst/>
                <a:latin typeface="Menlo" panose="020B0609030804020204" pitchFamily="49" charset="0"/>
              </a:rPr>
              <a:t> row </a:t>
            </a:r>
            <a:r>
              <a:rPr lang="en-GB" b="0" dirty="0">
                <a:solidFill>
                  <a:srgbClr val="C586C0"/>
                </a:solidFill>
                <a:effectLst/>
                <a:latin typeface="Menlo" panose="020B0609030804020204" pitchFamily="49" charset="0"/>
              </a:rPr>
              <a:t>in</a:t>
            </a:r>
            <a:r>
              <a:rPr lang="en-GB" b="0" dirty="0">
                <a:solidFill>
                  <a:srgbClr val="CCCCCC"/>
                </a:solidFill>
                <a:effectLst/>
                <a:latin typeface="Menlo" panose="020B0609030804020204" pitchFamily="49" charset="0"/>
              </a:rPr>
              <a:t> reader:</a:t>
            </a:r>
          </a:p>
          <a:p>
            <a:r>
              <a:rPr lang="en-GB" b="0" dirty="0" err="1">
                <a:solidFill>
                  <a:srgbClr val="CCCCCC"/>
                </a:solidFill>
                <a:effectLst/>
                <a:latin typeface="Menlo" panose="020B0609030804020204" pitchFamily="49" charset="0"/>
              </a:rPr>
              <a:t>x.append</a:t>
            </a:r>
            <a:r>
              <a:rPr lang="en-GB" b="0" dirty="0">
                <a:solidFill>
                  <a:srgbClr val="CCCCCC"/>
                </a:solidFill>
                <a:effectLst/>
                <a:latin typeface="Menlo" panose="020B0609030804020204" pitchFamily="49" charset="0"/>
              </a:rPr>
              <a:t>(row[</a:t>
            </a:r>
            <a:r>
              <a:rPr lang="en-GB" b="0" dirty="0">
                <a:solidFill>
                  <a:srgbClr val="B5CEA8"/>
                </a:solidFill>
                <a:effectLst/>
                <a:latin typeface="Menlo" panose="020B0609030804020204" pitchFamily="49" charset="0"/>
              </a:rPr>
              <a:t>0</a:t>
            </a:r>
            <a:r>
              <a:rPr lang="en-GB" b="0" dirty="0">
                <a:solidFill>
                  <a:srgbClr val="CCCCCC"/>
                </a:solidFill>
                <a:effectLst/>
                <a:latin typeface="Menlo" panose="020B0609030804020204" pitchFamily="49" charset="0"/>
              </a:rPr>
              <a:t>])</a:t>
            </a:r>
          </a:p>
          <a:p>
            <a:r>
              <a:rPr lang="en-GB" b="0" dirty="0" err="1">
                <a:solidFill>
                  <a:srgbClr val="CCCCCC"/>
                </a:solidFill>
                <a:effectLst/>
                <a:latin typeface="Menlo" panose="020B0609030804020204" pitchFamily="49" charset="0"/>
              </a:rPr>
              <a:t>y.append</a:t>
            </a:r>
            <a:r>
              <a:rPr lang="en-GB" b="0" dirty="0">
                <a:solidFill>
                  <a:srgbClr val="CCCCCC"/>
                </a:solidFill>
                <a:effectLst/>
                <a:latin typeface="Menlo" panose="020B0609030804020204" pitchFamily="49" charset="0"/>
              </a:rPr>
              <a:t>(row[</a:t>
            </a:r>
            <a:r>
              <a:rPr lang="en-GB" b="0" dirty="0">
                <a:solidFill>
                  <a:srgbClr val="B5CEA8"/>
                </a:solidFill>
                <a:effectLst/>
                <a:latin typeface="Menlo" panose="020B0609030804020204" pitchFamily="49" charset="0"/>
              </a:rPr>
              <a:t>1</a:t>
            </a:r>
            <a:r>
              <a:rPr lang="en-GB" b="0" dirty="0">
                <a:solidFill>
                  <a:srgbClr val="CCCCCC"/>
                </a:solidFill>
                <a:effectLst/>
                <a:latin typeface="Menlo" panose="020B0609030804020204" pitchFamily="49" charset="0"/>
              </a:rPr>
              <a:t>])</a:t>
            </a:r>
          </a:p>
          <a:p>
            <a:r>
              <a:rPr lang="en-GB" b="0" dirty="0" err="1">
                <a:solidFill>
                  <a:srgbClr val="CCCCCC"/>
                </a:solidFill>
                <a:effectLst/>
                <a:latin typeface="Menlo" panose="020B0609030804020204" pitchFamily="49" charset="0"/>
              </a:rPr>
              <a:t>plt.figure</a:t>
            </a:r>
            <a:r>
              <a:rPr lang="en-GB" b="0" dirty="0">
                <a:solidFill>
                  <a:srgbClr val="CCCCCC"/>
                </a:solidFill>
                <a:effectLst/>
                <a:latin typeface="Menlo" panose="020B0609030804020204" pitchFamily="49" charset="0"/>
              </a:rPr>
              <a:t>(</a:t>
            </a:r>
            <a:r>
              <a:rPr lang="en-GB" b="0" dirty="0" err="1">
                <a:solidFill>
                  <a:srgbClr val="9CDCFE"/>
                </a:solidFill>
                <a:effectLst/>
                <a:latin typeface="Menlo" panose="020B0609030804020204" pitchFamily="49" charset="0"/>
              </a:rPr>
              <a:t>figsize</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a:t>
            </a:r>
            <a:r>
              <a:rPr lang="en-GB" b="0" dirty="0">
                <a:solidFill>
                  <a:srgbClr val="B5CEA8"/>
                </a:solidFill>
                <a:effectLst/>
                <a:latin typeface="Menlo" panose="020B0609030804020204" pitchFamily="49" charset="0"/>
              </a:rPr>
              <a:t>10</a:t>
            </a:r>
            <a:r>
              <a:rPr lang="en-GB" b="0" dirty="0">
                <a:solidFill>
                  <a:srgbClr val="CCCCCC"/>
                </a:solidFill>
                <a:effectLst/>
                <a:latin typeface="Menlo" panose="020B0609030804020204" pitchFamily="49" charset="0"/>
              </a:rPr>
              <a:t>,</a:t>
            </a:r>
            <a:r>
              <a:rPr lang="en-GB" b="0" dirty="0">
                <a:solidFill>
                  <a:srgbClr val="B5CEA8"/>
                </a:solidFill>
                <a:effectLst/>
                <a:latin typeface="Menlo" panose="020B0609030804020204" pitchFamily="49" charset="0"/>
              </a:rPr>
              <a:t>8</a:t>
            </a:r>
            <a:r>
              <a:rPr lang="en-GB" b="0" dirty="0">
                <a:solidFill>
                  <a:srgbClr val="CCCCCC"/>
                </a:solidFill>
                <a:effectLst/>
                <a:latin typeface="Menlo" panose="020B0609030804020204" pitchFamily="49" charset="0"/>
              </a:rPr>
              <a:t>))</a:t>
            </a:r>
          </a:p>
          <a:p>
            <a:r>
              <a:rPr lang="en-GB" b="0" dirty="0" err="1">
                <a:solidFill>
                  <a:srgbClr val="CCCCCC"/>
                </a:solidFill>
                <a:effectLst/>
                <a:latin typeface="Menlo" panose="020B0609030804020204" pitchFamily="49" charset="0"/>
              </a:rPr>
              <a:t>plt.scatter</a:t>
            </a:r>
            <a:r>
              <a:rPr lang="en-GB" b="0" dirty="0">
                <a:solidFill>
                  <a:srgbClr val="CCCCCC"/>
                </a:solidFill>
                <a:effectLst/>
                <a:latin typeface="Menlo" panose="020B0609030804020204" pitchFamily="49" charset="0"/>
              </a:rPr>
              <a:t>(x, y)</a:t>
            </a:r>
          </a:p>
          <a:p>
            <a:r>
              <a:rPr lang="en-GB" b="0" dirty="0" err="1">
                <a:solidFill>
                  <a:srgbClr val="CCCCCC"/>
                </a:solidFill>
                <a:effectLst/>
                <a:latin typeface="Menlo" panose="020B0609030804020204" pitchFamily="49" charset="0"/>
              </a:rPr>
              <a:t>plt.xlabel</a:t>
            </a:r>
            <a:r>
              <a:rPr lang="en-GB" b="0" dirty="0">
                <a:solidFill>
                  <a:srgbClr val="CCCCCC"/>
                </a:solidFill>
                <a:effectLst/>
                <a:latin typeface="Menlo" panose="020B0609030804020204" pitchFamily="49" charset="0"/>
              </a:rPr>
              <a:t>(</a:t>
            </a:r>
            <a:r>
              <a:rPr lang="en-GB" b="0" dirty="0">
                <a:solidFill>
                  <a:srgbClr val="CE9178"/>
                </a:solidFill>
                <a:effectLst/>
                <a:latin typeface="Menlo" panose="020B0609030804020204" pitchFamily="49" charset="0"/>
              </a:rPr>
              <a:t>"x"</a:t>
            </a:r>
            <a:r>
              <a:rPr lang="en-GB" b="0" dirty="0">
                <a:solidFill>
                  <a:srgbClr val="CCCCCC"/>
                </a:solidFill>
                <a:effectLst/>
                <a:latin typeface="Menlo" panose="020B0609030804020204" pitchFamily="49" charset="0"/>
              </a:rPr>
              <a:t>)</a:t>
            </a:r>
          </a:p>
          <a:p>
            <a:r>
              <a:rPr lang="en-GB" b="0" dirty="0" err="1">
                <a:solidFill>
                  <a:srgbClr val="CCCCCC"/>
                </a:solidFill>
                <a:effectLst/>
                <a:latin typeface="Menlo" panose="020B0609030804020204" pitchFamily="49" charset="0"/>
              </a:rPr>
              <a:t>plt.ylabel</a:t>
            </a:r>
            <a:r>
              <a:rPr lang="en-GB" b="0" dirty="0">
                <a:solidFill>
                  <a:srgbClr val="CCCCCC"/>
                </a:solidFill>
                <a:effectLst/>
                <a:latin typeface="Menlo" panose="020B0609030804020204" pitchFamily="49" charset="0"/>
              </a:rPr>
              <a:t>(</a:t>
            </a:r>
            <a:r>
              <a:rPr lang="en-GB" b="0" dirty="0">
                <a:solidFill>
                  <a:srgbClr val="CE9178"/>
                </a:solidFill>
                <a:effectLst/>
                <a:latin typeface="Menlo" panose="020B0609030804020204" pitchFamily="49" charset="0"/>
              </a:rPr>
              <a:t>"f(x)"</a:t>
            </a:r>
            <a:r>
              <a:rPr lang="en-GB" b="0" dirty="0">
                <a:solidFill>
                  <a:srgbClr val="CCCCCC"/>
                </a:solidFill>
                <a:effectLst/>
                <a:latin typeface="Menlo" panose="020B0609030804020204" pitchFamily="49" charset="0"/>
              </a:rPr>
              <a:t>)</a:t>
            </a:r>
          </a:p>
          <a:p>
            <a:r>
              <a:rPr lang="en-GB" b="0" dirty="0" err="1">
                <a:solidFill>
                  <a:srgbClr val="CCCCCC"/>
                </a:solidFill>
                <a:effectLst/>
                <a:latin typeface="Menlo" panose="020B0609030804020204" pitchFamily="49" charset="0"/>
              </a:rPr>
              <a:t>plt.savefig</a:t>
            </a:r>
            <a:r>
              <a:rPr lang="en-GB" b="0" dirty="0">
                <a:solidFill>
                  <a:srgbClr val="CCCCCC"/>
                </a:solidFill>
                <a:effectLst/>
                <a:latin typeface="Menlo" panose="020B0609030804020204" pitchFamily="49" charset="0"/>
              </a:rPr>
              <a:t>(</a:t>
            </a:r>
            <a:r>
              <a:rPr lang="en-GB" b="0" dirty="0">
                <a:solidFill>
                  <a:srgbClr val="CE9178"/>
                </a:solidFill>
                <a:effectLst/>
                <a:latin typeface="Menlo" panose="020B0609030804020204" pitchFamily="49" charset="0"/>
              </a:rPr>
              <a:t>'</a:t>
            </a:r>
            <a:r>
              <a:rPr lang="en-GB" b="0" dirty="0" err="1">
                <a:solidFill>
                  <a:srgbClr val="CE9178"/>
                </a:solidFill>
                <a:effectLst/>
                <a:latin typeface="Menlo" panose="020B0609030804020204" pitchFamily="49" charset="0"/>
              </a:rPr>
              <a:t>data_plot.pdf</a:t>
            </a:r>
            <a:r>
              <a:rPr lang="en-GB" b="0" dirty="0">
                <a:solidFill>
                  <a:srgbClr val="CE9178"/>
                </a:solidFill>
                <a:effectLst/>
                <a:latin typeface="Menlo" panose="020B0609030804020204" pitchFamily="49" charset="0"/>
              </a:rPr>
              <a:t>'</a:t>
            </a:r>
            <a:r>
              <a:rPr lang="en-GB" b="0" dirty="0">
                <a:solidFill>
                  <a:srgbClr val="CCCCCC"/>
                </a:solidFill>
                <a:effectLst/>
                <a:latin typeface="Menlo" panose="020B0609030804020204" pitchFamily="49" charset="0"/>
              </a:rPr>
              <a:t>)</a:t>
            </a:r>
          </a:p>
          <a:p>
            <a:r>
              <a:rPr lang="en-GB" b="0" dirty="0" err="1">
                <a:solidFill>
                  <a:srgbClr val="CCCCCC"/>
                </a:solidFill>
                <a:effectLst/>
                <a:latin typeface="Menlo" panose="020B0609030804020204" pitchFamily="49" charset="0"/>
              </a:rPr>
              <a:t>plt.show</a:t>
            </a:r>
            <a:r>
              <a:rPr lang="en-GB" b="0" dirty="0">
                <a:solidFill>
                  <a:srgbClr val="CCCCCC"/>
                </a:solidFill>
                <a:effectLst/>
                <a:latin typeface="Menlo" panose="020B0609030804020204" pitchFamily="49" charset="0"/>
              </a:rPr>
              <a:t>()</a:t>
            </a:r>
          </a:p>
        </p:txBody>
      </p:sp>
      <p:pic>
        <p:nvPicPr>
          <p:cNvPr id="9" name="Picture 8">
            <a:extLst>
              <a:ext uri="{FF2B5EF4-FFF2-40B4-BE49-F238E27FC236}">
                <a16:creationId xmlns:a16="http://schemas.microsoft.com/office/drawing/2014/main" id="{955D5CCB-C901-42FB-FC8C-E851D58611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44645" y="1610734"/>
            <a:ext cx="5641666" cy="4513333"/>
          </a:xfrm>
          <a:prstGeom prst="rect">
            <a:avLst/>
          </a:prstGeom>
        </p:spPr>
      </p:pic>
    </p:spTree>
    <p:extLst>
      <p:ext uri="{BB962C8B-B14F-4D97-AF65-F5344CB8AC3E}">
        <p14:creationId xmlns:p14="http://schemas.microsoft.com/office/powerpoint/2010/main" val="2105489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49870-ABCC-FB9B-8C09-9867DC8553BA}"/>
              </a:ext>
            </a:extLst>
          </p:cNvPr>
          <p:cNvSpPr>
            <a:spLocks noGrp="1"/>
          </p:cNvSpPr>
          <p:nvPr>
            <p:ph type="title"/>
          </p:nvPr>
        </p:nvSpPr>
        <p:spPr/>
        <p:txBody>
          <a:bodyPr/>
          <a:lstStyle/>
          <a:p>
            <a:r>
              <a:rPr lang="en-GB" dirty="0"/>
              <a:t>Luke</a:t>
            </a:r>
          </a:p>
        </p:txBody>
      </p:sp>
      <p:sp>
        <p:nvSpPr>
          <p:cNvPr id="5" name="TextBox 4">
            <a:extLst>
              <a:ext uri="{FF2B5EF4-FFF2-40B4-BE49-F238E27FC236}">
                <a16:creationId xmlns:a16="http://schemas.microsoft.com/office/drawing/2014/main" id="{37FE0E9A-0DBF-0EC1-9AA4-85CD6D159161}"/>
              </a:ext>
            </a:extLst>
          </p:cNvPr>
          <p:cNvSpPr txBox="1"/>
          <p:nvPr/>
        </p:nvSpPr>
        <p:spPr>
          <a:xfrm>
            <a:off x="7065151" y="4319218"/>
            <a:ext cx="5126849" cy="2308324"/>
          </a:xfrm>
          <a:prstGeom prst="rect">
            <a:avLst/>
          </a:prstGeom>
          <a:solidFill>
            <a:srgbClr val="E9E5DC"/>
          </a:solidFill>
          <a:ln w="31750">
            <a:solidFill>
              <a:srgbClr val="FF0000"/>
            </a:solidFill>
          </a:ln>
        </p:spPr>
        <p:txBody>
          <a:bodyPr wrap="square">
            <a:spAutoFit/>
          </a:bodyPr>
          <a:lstStyle>
            <a:defPPr>
              <a:defRPr lang="en-US"/>
            </a:defPPr>
            <a:lvl1pPr>
              <a:defRPr>
                <a:solidFill>
                  <a:srgbClr val="002060"/>
                </a:solidFill>
              </a:defRPr>
            </a:lvl1pPr>
          </a:lstStyle>
          <a:p>
            <a:r>
              <a:rPr lang="en-GB" dirty="0"/>
              <a:t>$ </a:t>
            </a:r>
            <a:r>
              <a:rPr lang="en-GB" dirty="0" err="1"/>
              <a:t>ipython</a:t>
            </a:r>
            <a:r>
              <a:rPr lang="en-GB" dirty="0"/>
              <a:t> </a:t>
            </a:r>
            <a:r>
              <a:rPr lang="en-GB" dirty="0" err="1"/>
              <a:t>plot.py</a:t>
            </a:r>
            <a:endParaRPr lang="en-GB" dirty="0"/>
          </a:p>
          <a:p>
            <a:r>
              <a:rPr lang="en-GB" dirty="0"/>
              <a:t>  File "/Users/</a:t>
            </a:r>
            <a:r>
              <a:rPr lang="en-GB" dirty="0" err="1"/>
              <a:t>alexhill</a:t>
            </a:r>
            <a:r>
              <a:rPr lang="en-GB" dirty="0"/>
              <a:t>/Documents/UOL/LIVINNO/Teaching/C++_Workshops/2023/WS4/scripts/</a:t>
            </a:r>
            <a:r>
              <a:rPr lang="en-GB" dirty="0" err="1"/>
              <a:t>luke</a:t>
            </a:r>
            <a:r>
              <a:rPr lang="en-GB" dirty="0"/>
              <a:t>/</a:t>
            </a:r>
            <a:r>
              <a:rPr lang="en-GB" dirty="0" err="1"/>
              <a:t>data.py</a:t>
            </a:r>
            <a:r>
              <a:rPr lang="en-GB" dirty="0"/>
              <a:t>", line 55</a:t>
            </a:r>
          </a:p>
          <a:p>
            <a:r>
              <a:rPr lang="en-GB" dirty="0"/>
              <a:t>    0.2,</a:t>
            </a:r>
          </a:p>
          <a:p>
            <a:r>
              <a:rPr lang="en-GB" dirty="0"/>
              <a:t>    ^</a:t>
            </a:r>
          </a:p>
          <a:p>
            <a:r>
              <a:rPr lang="en-GB" dirty="0" err="1"/>
              <a:t>SyntaxError</a:t>
            </a:r>
            <a:r>
              <a:rPr lang="en-GB" dirty="0"/>
              <a:t>: invalid syntax</a:t>
            </a:r>
          </a:p>
        </p:txBody>
      </p:sp>
      <p:sp>
        <p:nvSpPr>
          <p:cNvPr id="7" name="TextBox 6">
            <a:extLst>
              <a:ext uri="{FF2B5EF4-FFF2-40B4-BE49-F238E27FC236}">
                <a16:creationId xmlns:a16="http://schemas.microsoft.com/office/drawing/2014/main" id="{E5DFA44B-2121-E81C-3A44-ABE73C22A4F0}"/>
              </a:ext>
            </a:extLst>
          </p:cNvPr>
          <p:cNvSpPr txBox="1"/>
          <p:nvPr/>
        </p:nvSpPr>
        <p:spPr>
          <a:xfrm>
            <a:off x="7200618" y="1654994"/>
            <a:ext cx="1282014" cy="2031325"/>
          </a:xfrm>
          <a:prstGeom prst="rect">
            <a:avLst/>
          </a:prstGeom>
          <a:solidFill>
            <a:schemeClr val="bg1"/>
          </a:solidFill>
          <a:ln w="31750">
            <a:solidFill>
              <a:srgbClr val="FF0000"/>
            </a:solidFill>
          </a:ln>
        </p:spPr>
        <p:txBody>
          <a:bodyPr wrap="square">
            <a:spAutoFit/>
          </a:bodyPr>
          <a:lstStyle/>
          <a:p>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0.2</a:t>
            </a:r>
            <a:r>
              <a:rPr lang="en-GB" b="0" dirty="0">
                <a:solidFill>
                  <a:srgbClr val="CCCCCC"/>
                </a:solidFill>
                <a:effectLst/>
                <a:latin typeface="Menlo" panose="020B0609030804020204" pitchFamily="49" charset="0"/>
              </a:rPr>
              <a:t>, </a:t>
            </a:r>
          </a:p>
          <a:p>
            <a:r>
              <a:rPr lang="en-GB" b="0" dirty="0">
                <a:solidFill>
                  <a:srgbClr val="B5CEA8"/>
                </a:solidFill>
                <a:effectLst/>
                <a:latin typeface="Menlo" panose="020B0609030804020204" pitchFamily="49" charset="0"/>
              </a:rPr>
              <a:t>0</a:t>
            </a:r>
            <a:endParaRPr lang="en-GB" b="0" dirty="0">
              <a:solidFill>
                <a:srgbClr val="CCCCCC"/>
              </a:solidFill>
              <a:effectLst/>
              <a:latin typeface="Menlo" panose="020B0609030804020204" pitchFamily="49" charset="0"/>
            </a:endParaRPr>
          </a:p>
          <a:p>
            <a:r>
              <a:rPr lang="en-GB" b="0" dirty="0">
                <a:solidFill>
                  <a:srgbClr val="B5CEA8"/>
                </a:solidFill>
                <a:effectLst/>
                <a:latin typeface="Menlo" panose="020B0609030804020204" pitchFamily="49" charset="0"/>
              </a:rPr>
              <a:t>0.2</a:t>
            </a:r>
            <a:r>
              <a:rPr lang="en-GB" b="0" dirty="0">
                <a:solidFill>
                  <a:srgbClr val="CCCCCC"/>
                </a:solidFill>
                <a:effectLst/>
                <a:latin typeface="Menlo" panose="020B0609030804020204" pitchFamily="49" charset="0"/>
              </a:rPr>
              <a:t>, </a:t>
            </a:r>
          </a:p>
          <a:p>
            <a:r>
              <a:rPr lang="en-GB" b="0" dirty="0">
                <a:solidFill>
                  <a:srgbClr val="B5CEA8"/>
                </a:solidFill>
                <a:effectLst/>
                <a:latin typeface="Menlo" panose="020B0609030804020204" pitchFamily="49" charset="0"/>
              </a:rPr>
              <a:t>0.4</a:t>
            </a:r>
            <a:r>
              <a:rPr lang="en-GB" b="0" dirty="0">
                <a:solidFill>
                  <a:srgbClr val="CCCCCC"/>
                </a:solidFill>
                <a:effectLst/>
                <a:latin typeface="Menlo" panose="020B0609030804020204" pitchFamily="49" charset="0"/>
              </a:rPr>
              <a:t>, </a:t>
            </a:r>
          </a:p>
          <a:p>
            <a:r>
              <a:rPr lang="en-GB" b="0" dirty="0">
                <a:solidFill>
                  <a:srgbClr val="B5CEA8"/>
                </a:solidFill>
                <a:effectLst/>
                <a:latin typeface="Menlo" panose="020B0609030804020204" pitchFamily="49" charset="0"/>
              </a:rPr>
              <a:t>0.6</a:t>
            </a:r>
            <a:r>
              <a:rPr lang="en-GB" b="0" dirty="0">
                <a:solidFill>
                  <a:srgbClr val="CCCCCC"/>
                </a:solidFill>
                <a:effectLst/>
                <a:latin typeface="Menlo" panose="020B0609030804020204" pitchFamily="49" charset="0"/>
              </a:rPr>
              <a:t>,</a:t>
            </a:r>
          </a:p>
          <a:p>
            <a:r>
              <a:rPr lang="en-GB" dirty="0">
                <a:solidFill>
                  <a:srgbClr val="CCCCCC"/>
                </a:solidFill>
                <a:latin typeface="Menlo" panose="020B0609030804020204" pitchFamily="49" charset="0"/>
              </a:rPr>
              <a:t>…</a:t>
            </a:r>
          </a:p>
          <a:p>
            <a:r>
              <a:rPr lang="en-GB" b="0" dirty="0">
                <a:solidFill>
                  <a:srgbClr val="B5CEA8"/>
                </a:solidFill>
                <a:effectLst/>
                <a:latin typeface="Menlo" panose="020B0609030804020204" pitchFamily="49" charset="0"/>
              </a:rPr>
              <a:t>0.0</a:t>
            </a:r>
            <a:endParaRPr lang="en-GB" b="0" dirty="0">
              <a:solidFill>
                <a:srgbClr val="CCCCCC"/>
              </a:solidFill>
              <a:effectLst/>
              <a:latin typeface="Menlo" panose="020B0609030804020204" pitchFamily="49" charset="0"/>
            </a:endParaRPr>
          </a:p>
        </p:txBody>
      </p:sp>
      <p:sp>
        <p:nvSpPr>
          <p:cNvPr id="9" name="TextBox 8">
            <a:extLst>
              <a:ext uri="{FF2B5EF4-FFF2-40B4-BE49-F238E27FC236}">
                <a16:creationId xmlns:a16="http://schemas.microsoft.com/office/drawing/2014/main" id="{F256F7F6-1AA0-CFA3-D030-7F276574A2FA}"/>
              </a:ext>
            </a:extLst>
          </p:cNvPr>
          <p:cNvSpPr txBox="1"/>
          <p:nvPr/>
        </p:nvSpPr>
        <p:spPr>
          <a:xfrm>
            <a:off x="406401" y="1839659"/>
            <a:ext cx="6110416" cy="3693319"/>
          </a:xfrm>
          <a:prstGeom prst="rect">
            <a:avLst/>
          </a:prstGeom>
          <a:solidFill>
            <a:schemeClr val="bg1"/>
          </a:solidFill>
          <a:ln w="31750">
            <a:solidFill>
              <a:srgbClr val="FF0000"/>
            </a:solidFill>
          </a:ln>
        </p:spPr>
        <p:txBody>
          <a:bodyPr wrap="square">
            <a:spAutoFit/>
          </a:bodyPr>
          <a:lstStyle/>
          <a:p>
            <a:r>
              <a:rPr lang="en-GB" b="0" dirty="0">
                <a:solidFill>
                  <a:srgbClr val="CCCCCC"/>
                </a:solidFill>
                <a:effectLst/>
                <a:latin typeface="Menlo" panose="020B0609030804020204" pitchFamily="49" charset="0"/>
              </a:rPr>
              <a:t>vector</a:t>
            </a:r>
            <a:r>
              <a:rPr lang="en-GB" b="0" dirty="0">
                <a:solidFill>
                  <a:srgbClr val="D4D4D4"/>
                </a:solidFill>
                <a:effectLst/>
                <a:latin typeface="Menlo" panose="020B0609030804020204" pitchFamily="49" charset="0"/>
              </a:rPr>
              <a:t>&lt;</a:t>
            </a:r>
            <a:r>
              <a:rPr lang="en-GB" b="0" dirty="0">
                <a:solidFill>
                  <a:srgbClr val="569CD6"/>
                </a:solidFill>
                <a:effectLst/>
                <a:latin typeface="Menlo" panose="020B0609030804020204" pitchFamily="49" charset="0"/>
              </a:rPr>
              <a:t>double</a:t>
            </a:r>
            <a:r>
              <a:rPr lang="en-GB" b="0" dirty="0">
                <a:solidFill>
                  <a:srgbClr val="D4D4D4"/>
                </a:solidFill>
                <a:effectLst/>
                <a:latin typeface="Menlo" panose="020B0609030804020204" pitchFamily="49" charset="0"/>
              </a:rPr>
              <a:t>&gt;</a:t>
            </a:r>
            <a:r>
              <a:rPr lang="en-GB" b="0" dirty="0">
                <a:solidFill>
                  <a:srgbClr val="DCDCAA"/>
                </a:solidFill>
                <a:effectLst/>
                <a:latin typeface="Menlo" panose="020B0609030804020204" pitchFamily="49" charset="0"/>
              </a:rPr>
              <a:t>x</a:t>
            </a:r>
            <a:r>
              <a:rPr lang="en-GB" b="0" dirty="0">
                <a:solidFill>
                  <a:srgbClr val="CCCCCC"/>
                </a:solidFill>
                <a:effectLst/>
                <a:latin typeface="Menlo" panose="020B0609030804020204" pitchFamily="49" charset="0"/>
              </a:rPr>
              <a:t>(n</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1</a:t>
            </a:r>
            <a:r>
              <a:rPr lang="en-GB" b="0" dirty="0">
                <a:solidFill>
                  <a:srgbClr val="CCCCCC"/>
                </a:solidFill>
                <a:effectLst/>
                <a:latin typeface="Menlo" panose="020B0609030804020204" pitchFamily="49" charset="0"/>
              </a:rPr>
              <a:t>);</a:t>
            </a:r>
            <a:r>
              <a:rPr lang="en-GB" b="0" dirty="0">
                <a:solidFill>
                  <a:srgbClr val="6A9955"/>
                </a:solidFill>
                <a:effectLst/>
                <a:latin typeface="Menlo" panose="020B0609030804020204" pitchFamily="49" charset="0"/>
              </a:rPr>
              <a:t> //initialise x vector</a:t>
            </a:r>
            <a:endParaRPr lang="en-GB" b="0" dirty="0">
              <a:solidFill>
                <a:srgbClr val="CCCCCC"/>
              </a:solidFill>
              <a:effectLst/>
              <a:latin typeface="Menlo" panose="020B0609030804020204" pitchFamily="49" charset="0"/>
            </a:endParaRPr>
          </a:p>
          <a:p>
            <a:r>
              <a:rPr lang="en-GB" b="0" dirty="0">
                <a:solidFill>
                  <a:srgbClr val="CCCCCC"/>
                </a:solidFill>
                <a:effectLst/>
                <a:latin typeface="Menlo" panose="020B0609030804020204" pitchFamily="49" charset="0"/>
              </a:rPr>
              <a:t>vector</a:t>
            </a:r>
            <a:r>
              <a:rPr lang="en-GB" b="0" dirty="0">
                <a:solidFill>
                  <a:srgbClr val="D4D4D4"/>
                </a:solidFill>
                <a:effectLst/>
                <a:latin typeface="Menlo" panose="020B0609030804020204" pitchFamily="49" charset="0"/>
              </a:rPr>
              <a:t>&lt;</a:t>
            </a:r>
            <a:r>
              <a:rPr lang="en-GB" b="0" dirty="0">
                <a:solidFill>
                  <a:srgbClr val="569CD6"/>
                </a:solidFill>
                <a:effectLst/>
                <a:latin typeface="Menlo" panose="020B0609030804020204" pitchFamily="49" charset="0"/>
              </a:rPr>
              <a:t>double</a:t>
            </a:r>
            <a:r>
              <a:rPr lang="en-GB" b="0" dirty="0">
                <a:solidFill>
                  <a:srgbClr val="D4D4D4"/>
                </a:solidFill>
                <a:effectLst/>
                <a:latin typeface="Menlo" panose="020B0609030804020204" pitchFamily="49" charset="0"/>
              </a:rPr>
              <a:t>&gt;</a:t>
            </a:r>
            <a:r>
              <a:rPr lang="en-GB" b="0" dirty="0">
                <a:solidFill>
                  <a:srgbClr val="DCDCAA"/>
                </a:solidFill>
                <a:effectLst/>
                <a:latin typeface="Menlo" panose="020B0609030804020204" pitchFamily="49" charset="0"/>
              </a:rPr>
              <a:t>y</a:t>
            </a:r>
            <a:r>
              <a:rPr lang="en-GB" b="0" dirty="0">
                <a:solidFill>
                  <a:srgbClr val="CCCCCC"/>
                </a:solidFill>
                <a:effectLst/>
                <a:latin typeface="Menlo" panose="020B0609030804020204" pitchFamily="49" charset="0"/>
              </a:rPr>
              <a:t>(n</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1</a:t>
            </a:r>
            <a:r>
              <a:rPr lang="en-GB" b="0" dirty="0">
                <a:solidFill>
                  <a:srgbClr val="CCCCCC"/>
                </a:solidFill>
                <a:effectLst/>
                <a:latin typeface="Menlo" panose="020B0609030804020204" pitchFamily="49" charset="0"/>
              </a:rPr>
              <a:t>);</a:t>
            </a:r>
            <a:r>
              <a:rPr lang="en-GB" b="0" dirty="0">
                <a:solidFill>
                  <a:srgbClr val="6A9955"/>
                </a:solidFill>
                <a:effectLst/>
                <a:latin typeface="Menlo" panose="020B0609030804020204" pitchFamily="49" charset="0"/>
              </a:rPr>
              <a:t> //initialise y vector</a:t>
            </a:r>
            <a:endParaRPr lang="en-GB" b="0" dirty="0">
              <a:solidFill>
                <a:srgbClr val="CCCCCC"/>
              </a:solidFill>
              <a:effectLst/>
              <a:latin typeface="Menlo" panose="020B0609030804020204" pitchFamily="49" charset="0"/>
            </a:endParaRPr>
          </a:p>
          <a:p>
            <a:r>
              <a:rPr lang="en-GB" b="0" dirty="0">
                <a:solidFill>
                  <a:srgbClr val="C586C0"/>
                </a:solidFill>
                <a:effectLst/>
                <a:latin typeface="Menlo" panose="020B0609030804020204" pitchFamily="49" charset="0"/>
              </a:rPr>
              <a:t>for</a:t>
            </a:r>
            <a:r>
              <a:rPr lang="en-GB" b="0" dirty="0">
                <a:solidFill>
                  <a:srgbClr val="CCCCCC"/>
                </a:solidFill>
                <a:effectLst/>
                <a:latin typeface="Menlo" panose="020B0609030804020204" pitchFamily="49" charset="0"/>
              </a:rPr>
              <a:t> (</a:t>
            </a:r>
            <a:r>
              <a:rPr lang="en-GB" b="0" dirty="0">
                <a:solidFill>
                  <a:srgbClr val="569CD6"/>
                </a:solidFill>
                <a:effectLst/>
                <a:latin typeface="Menlo" panose="020B0609030804020204" pitchFamily="49" charset="0"/>
              </a:rPr>
              <a:t>int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i</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0</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i</a:t>
            </a:r>
            <a:r>
              <a:rPr lang="en-GB" b="0" dirty="0">
                <a:solidFill>
                  <a:srgbClr val="D4D4D4"/>
                </a:solidFill>
                <a:effectLst/>
                <a:latin typeface="Menlo" panose="020B0609030804020204" pitchFamily="49" charset="0"/>
              </a:rPr>
              <a:t>&lt;</a:t>
            </a:r>
            <a:r>
              <a:rPr lang="en-GB" b="0" dirty="0">
                <a:solidFill>
                  <a:srgbClr val="CCCCCC"/>
                </a:solidFill>
                <a:effectLst/>
                <a:latin typeface="Menlo" panose="020B0609030804020204" pitchFamily="49" charset="0"/>
              </a:rPr>
              <a:t>n; </a:t>
            </a:r>
            <a:r>
              <a:rPr lang="en-GB" b="0" dirty="0">
                <a:solidFill>
                  <a:srgbClr val="D4D4D4"/>
                </a:solidFill>
                <a:effectLst/>
                <a:latin typeface="Menlo" panose="020B0609030804020204" pitchFamily="49" charset="0"/>
              </a:rPr>
              <a:t>++</a:t>
            </a:r>
            <a:r>
              <a:rPr lang="en-GB" b="0" dirty="0" err="1">
                <a:solidFill>
                  <a:srgbClr val="CCCCCC"/>
                </a:solidFill>
                <a:effectLst/>
                <a:latin typeface="Menlo" panose="020B0609030804020204" pitchFamily="49" charset="0"/>
              </a:rPr>
              <a:t>i</a:t>
            </a:r>
            <a:r>
              <a:rPr lang="en-GB" b="0" dirty="0">
                <a:solidFill>
                  <a:srgbClr val="CCCCCC"/>
                </a:solidFill>
                <a:effectLst/>
                <a:latin typeface="Menlo" panose="020B0609030804020204" pitchFamily="49" charset="0"/>
              </a:rPr>
              <a:t>){</a:t>
            </a:r>
          </a:p>
          <a:p>
            <a:r>
              <a:rPr lang="en-GB" b="0" dirty="0" err="1">
                <a:solidFill>
                  <a:srgbClr val="9CDCFE"/>
                </a:solidFill>
                <a:effectLst/>
                <a:latin typeface="Menlo" panose="020B0609030804020204" pitchFamily="49" charset="0"/>
              </a:rPr>
              <a:t>x</a:t>
            </a:r>
            <a:r>
              <a:rPr lang="en-GB" b="0" dirty="0" err="1">
                <a:solidFill>
                  <a:srgbClr val="CCCCCC"/>
                </a:solidFill>
                <a:effectLst/>
                <a:latin typeface="Menlo" panose="020B0609030804020204" pitchFamily="49" charset="0"/>
              </a:rPr>
              <a:t>.</a:t>
            </a:r>
            <a:r>
              <a:rPr lang="en-GB" b="0" dirty="0" err="1">
                <a:solidFill>
                  <a:srgbClr val="DCDCAA"/>
                </a:solidFill>
                <a:effectLst/>
                <a:latin typeface="Menlo" panose="020B0609030804020204" pitchFamily="49" charset="0"/>
              </a:rPr>
              <a:t>at</a:t>
            </a:r>
            <a:r>
              <a:rPr lang="en-GB" b="0" dirty="0">
                <a:solidFill>
                  <a:srgbClr val="CCCCCC"/>
                </a:solidFill>
                <a:effectLst/>
                <a:latin typeface="Menlo" panose="020B0609030804020204" pitchFamily="49" charset="0"/>
              </a:rPr>
              <a:t>(</a:t>
            </a:r>
            <a:r>
              <a:rPr lang="en-GB" b="0" dirty="0" err="1">
                <a:solidFill>
                  <a:srgbClr val="CCCCCC"/>
                </a:solidFill>
                <a:effectLst/>
                <a:latin typeface="Menlo" panose="020B0609030804020204" pitchFamily="49" charset="0"/>
              </a:rPr>
              <a:t>i</a:t>
            </a:r>
            <a:r>
              <a:rPr lang="en-GB" b="0" dirty="0">
                <a:solidFill>
                  <a:srgbClr val="CCCCCC"/>
                </a:solidFill>
                <a:effectLst/>
                <a:latin typeface="Menlo" panose="020B0609030804020204" pitchFamily="49" charset="0"/>
              </a:rPr>
              <a:t>)</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10</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20</a:t>
            </a:r>
            <a:r>
              <a:rPr lang="en-GB" b="0" dirty="0">
                <a:solidFill>
                  <a:srgbClr val="D4D4D4"/>
                </a:solidFill>
                <a:effectLst/>
                <a:latin typeface="Menlo" panose="020B0609030804020204" pitchFamily="49" charset="0"/>
              </a:rPr>
              <a:t>*</a:t>
            </a:r>
            <a:r>
              <a:rPr lang="en-GB" b="0" dirty="0" err="1">
                <a:solidFill>
                  <a:srgbClr val="CCCCCC"/>
                </a:solidFill>
                <a:effectLst/>
                <a:latin typeface="Menlo" panose="020B0609030804020204" pitchFamily="49" charset="0"/>
              </a:rPr>
              <a:t>i</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n;</a:t>
            </a:r>
          </a:p>
          <a:p>
            <a:r>
              <a:rPr lang="en-GB" b="0" dirty="0">
                <a:solidFill>
                  <a:srgbClr val="CCCCCC"/>
                </a:solidFill>
                <a:effectLst/>
                <a:latin typeface="Menlo" panose="020B0609030804020204" pitchFamily="49" charset="0"/>
              </a:rPr>
              <a:t>}</a:t>
            </a:r>
          </a:p>
          <a:p>
            <a:r>
              <a:rPr lang="en-GB" dirty="0">
                <a:solidFill>
                  <a:srgbClr val="CCCCCC"/>
                </a:solidFill>
                <a:latin typeface="Menlo" panose="020B0609030804020204" pitchFamily="49" charset="0"/>
              </a:rPr>
              <a:t>…</a:t>
            </a:r>
          </a:p>
          <a:p>
            <a:r>
              <a:rPr lang="en-GB" dirty="0">
                <a:solidFill>
                  <a:srgbClr val="CCCCCC"/>
                </a:solidFill>
                <a:latin typeface="Menlo" panose="020B0609030804020204" pitchFamily="49" charset="0"/>
              </a:rPr>
              <a:t>…</a:t>
            </a:r>
          </a:p>
          <a:p>
            <a:r>
              <a:rPr lang="en-GB" dirty="0">
                <a:solidFill>
                  <a:srgbClr val="CCCCCC"/>
                </a:solidFill>
                <a:latin typeface="Menlo" panose="020B0609030804020204" pitchFamily="49" charset="0"/>
              </a:rPr>
              <a:t>…</a:t>
            </a:r>
          </a:p>
          <a:p>
            <a:r>
              <a:rPr lang="en-GB" b="0" dirty="0">
                <a:solidFill>
                  <a:srgbClr val="CCCCCC"/>
                </a:solidFill>
                <a:effectLst/>
                <a:latin typeface="Menlo" panose="020B0609030804020204" pitchFamily="49" charset="0"/>
              </a:rPr>
              <a:t>{</a:t>
            </a:r>
            <a:r>
              <a:rPr lang="en-GB" b="0" dirty="0">
                <a:solidFill>
                  <a:srgbClr val="C586C0"/>
                </a:solidFill>
                <a:effectLst/>
                <a:latin typeface="Menlo" panose="020B0609030804020204" pitchFamily="49" charset="0"/>
              </a:rPr>
              <a:t>if</a:t>
            </a:r>
            <a:r>
              <a:rPr lang="en-GB" b="0" dirty="0">
                <a:solidFill>
                  <a:srgbClr val="CCCCCC"/>
                </a:solidFill>
                <a:effectLst/>
                <a:latin typeface="Menlo" panose="020B0609030804020204" pitchFamily="49" charset="0"/>
              </a:rPr>
              <a:t> (j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err="1">
                <a:solidFill>
                  <a:srgbClr val="9CDCFE"/>
                </a:solidFill>
                <a:effectLst/>
                <a:latin typeface="Menlo" panose="020B0609030804020204" pitchFamily="49" charset="0"/>
              </a:rPr>
              <a:t>x</a:t>
            </a:r>
            <a:r>
              <a:rPr lang="en-GB" b="0" dirty="0" err="1">
                <a:solidFill>
                  <a:srgbClr val="CCCCCC"/>
                </a:solidFill>
                <a:effectLst/>
                <a:latin typeface="Menlo" panose="020B0609030804020204" pitchFamily="49" charset="0"/>
              </a:rPr>
              <a:t>.</a:t>
            </a:r>
            <a:r>
              <a:rPr lang="en-GB" b="0" dirty="0" err="1">
                <a:solidFill>
                  <a:srgbClr val="DCDCAA"/>
                </a:solidFill>
                <a:effectLst/>
                <a:latin typeface="Menlo" panose="020B0609030804020204" pitchFamily="49" charset="0"/>
              </a:rPr>
              <a:t>back</a:t>
            </a:r>
            <a:r>
              <a:rPr lang="en-GB" b="0" dirty="0">
                <a:solidFill>
                  <a:srgbClr val="CCCCCC"/>
                </a:solidFill>
                <a:effectLst/>
                <a:latin typeface="Menlo" panose="020B0609030804020204" pitchFamily="49" charset="0"/>
              </a:rPr>
              <a:t>())</a:t>
            </a:r>
          </a:p>
          <a:p>
            <a:r>
              <a:rPr lang="en-GB" b="0" dirty="0">
                <a:solidFill>
                  <a:srgbClr val="CCCCCC"/>
                </a:solidFill>
                <a:effectLst/>
                <a:latin typeface="Menlo" panose="020B0609030804020204" pitchFamily="49" charset="0"/>
              </a:rPr>
              <a:t>{</a:t>
            </a:r>
            <a:r>
              <a:rPr lang="en-GB" b="0" dirty="0" err="1">
                <a:solidFill>
                  <a:srgbClr val="CCCCCC"/>
                </a:solidFill>
                <a:effectLst/>
                <a:latin typeface="Menlo" panose="020B0609030804020204" pitchFamily="49" charset="0"/>
              </a:rPr>
              <a:t>myfile</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j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a:solidFill>
                  <a:srgbClr val="CE9178"/>
                </a:solidFill>
                <a:effectLst/>
                <a:latin typeface="Menlo" panose="020B0609030804020204" pitchFamily="49" charset="0"/>
              </a:rPr>
              <a:t>", "</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a:solidFill>
                  <a:srgbClr val="CE9178"/>
                </a:solidFill>
                <a:effectLst/>
                <a:latin typeface="Menlo" panose="020B0609030804020204" pitchFamily="49" charset="0"/>
              </a:rPr>
              <a:t>"</a:t>
            </a:r>
            <a:r>
              <a:rPr lang="en-GB" b="0" dirty="0">
                <a:solidFill>
                  <a:srgbClr val="D7BA7D"/>
                </a:solidFill>
                <a:effectLst/>
                <a:latin typeface="Menlo" panose="020B0609030804020204" pitchFamily="49" charset="0"/>
              </a:rPr>
              <a:t>\n</a:t>
            </a:r>
            <a:r>
              <a:rPr lang="en-GB" b="0" dirty="0">
                <a:solidFill>
                  <a:srgbClr val="CE9178"/>
                </a:solidFill>
                <a:effectLst/>
                <a:latin typeface="Menlo" panose="020B0609030804020204" pitchFamily="49" charset="0"/>
              </a:rPr>
              <a:t>"</a:t>
            </a:r>
            <a:r>
              <a:rPr lang="en-GB" b="0" dirty="0">
                <a:solidFill>
                  <a:srgbClr val="CCCCCC"/>
                </a:solidFill>
                <a:effectLst/>
                <a:latin typeface="Menlo" panose="020B0609030804020204" pitchFamily="49" charset="0"/>
              </a:rPr>
              <a:t>;}</a:t>
            </a:r>
          </a:p>
          <a:p>
            <a:endParaRPr lang="en-GB" b="0" dirty="0">
              <a:solidFill>
                <a:srgbClr val="CCCCCC"/>
              </a:solidFill>
              <a:effectLst/>
              <a:latin typeface="Menlo" panose="020B0609030804020204" pitchFamily="49" charset="0"/>
            </a:endParaRPr>
          </a:p>
        </p:txBody>
      </p:sp>
      <p:pic>
        <p:nvPicPr>
          <p:cNvPr id="11" name="Picture 10">
            <a:extLst>
              <a:ext uri="{FF2B5EF4-FFF2-40B4-BE49-F238E27FC236}">
                <a16:creationId xmlns:a16="http://schemas.microsoft.com/office/drawing/2014/main" id="{A8F66665-5D46-CBAC-8282-0B92BE096F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2487" y="1796695"/>
            <a:ext cx="5669796" cy="4293821"/>
          </a:xfrm>
          <a:prstGeom prst="rect">
            <a:avLst/>
          </a:prstGeom>
        </p:spPr>
      </p:pic>
    </p:spTree>
    <p:extLst>
      <p:ext uri="{BB962C8B-B14F-4D97-AF65-F5344CB8AC3E}">
        <p14:creationId xmlns:p14="http://schemas.microsoft.com/office/powerpoint/2010/main" val="3056462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657A5-5F62-756F-A11D-441A196F95B8}"/>
              </a:ext>
            </a:extLst>
          </p:cNvPr>
          <p:cNvSpPr>
            <a:spLocks noGrp="1"/>
          </p:cNvSpPr>
          <p:nvPr>
            <p:ph type="title"/>
          </p:nvPr>
        </p:nvSpPr>
        <p:spPr/>
        <p:txBody>
          <a:bodyPr/>
          <a:lstStyle/>
          <a:p>
            <a:pPr algn="l"/>
            <a:r>
              <a:rPr lang="en-GB" dirty="0" err="1"/>
              <a:t>Sakrican</a:t>
            </a:r>
            <a:endParaRPr lang="en-GB" dirty="0"/>
          </a:p>
        </p:txBody>
      </p:sp>
      <p:sp>
        <p:nvSpPr>
          <p:cNvPr id="5" name="TextBox 4">
            <a:extLst>
              <a:ext uri="{FF2B5EF4-FFF2-40B4-BE49-F238E27FC236}">
                <a16:creationId xmlns:a16="http://schemas.microsoft.com/office/drawing/2014/main" id="{0F1B77D1-BE12-5D07-86D9-97D2F5838F81}"/>
              </a:ext>
            </a:extLst>
          </p:cNvPr>
          <p:cNvSpPr txBox="1"/>
          <p:nvPr/>
        </p:nvSpPr>
        <p:spPr>
          <a:xfrm>
            <a:off x="913795" y="2028672"/>
            <a:ext cx="6104466" cy="3139321"/>
          </a:xfrm>
          <a:prstGeom prst="rect">
            <a:avLst/>
          </a:prstGeom>
          <a:solidFill>
            <a:schemeClr val="bg1"/>
          </a:solidFill>
          <a:ln w="31750">
            <a:solidFill>
              <a:srgbClr val="FF0000"/>
            </a:solidFill>
          </a:ln>
        </p:spPr>
        <p:txBody>
          <a:bodyPr wrap="square">
            <a:spAutoFit/>
          </a:bodyPr>
          <a:lstStyle/>
          <a:p>
            <a:r>
              <a:rPr lang="en-GB" b="0" dirty="0">
                <a:solidFill>
                  <a:srgbClr val="CCCCCC"/>
                </a:solidFill>
                <a:effectLst/>
                <a:latin typeface="Menlo" panose="020B0609030804020204" pitchFamily="49" charset="0"/>
              </a:rPr>
              <a:t>vector</a:t>
            </a:r>
            <a:r>
              <a:rPr lang="en-GB" b="0" dirty="0">
                <a:solidFill>
                  <a:srgbClr val="D4D4D4"/>
                </a:solidFill>
                <a:effectLst/>
                <a:latin typeface="Menlo" panose="020B0609030804020204" pitchFamily="49" charset="0"/>
              </a:rPr>
              <a:t>&lt;</a:t>
            </a:r>
            <a:r>
              <a:rPr lang="en-GB" b="0" dirty="0">
                <a:solidFill>
                  <a:srgbClr val="569CD6"/>
                </a:solidFill>
                <a:effectLst/>
                <a:latin typeface="Menlo" panose="020B0609030804020204" pitchFamily="49" charset="0"/>
              </a:rPr>
              <a:t>double</a:t>
            </a:r>
            <a:r>
              <a:rPr lang="en-GB" b="0" dirty="0">
                <a:solidFill>
                  <a:srgbClr val="D4D4D4"/>
                </a:solidFill>
                <a:effectLst/>
                <a:latin typeface="Menlo" panose="020B0609030804020204" pitchFamily="49" charset="0"/>
              </a:rPr>
              <a:t>&gt;</a:t>
            </a:r>
            <a:r>
              <a:rPr lang="en-GB" b="0" dirty="0">
                <a:solidFill>
                  <a:srgbClr val="CCCCCC"/>
                </a:solidFill>
                <a:effectLst/>
                <a:latin typeface="Menlo" panose="020B0609030804020204" pitchFamily="49" charset="0"/>
              </a:rPr>
              <a:t> vector1;</a:t>
            </a:r>
          </a:p>
          <a:p>
            <a:br>
              <a:rPr lang="en-GB" b="0" dirty="0">
                <a:solidFill>
                  <a:srgbClr val="CCCCCC"/>
                </a:solidFill>
                <a:effectLst/>
                <a:latin typeface="Menlo" panose="020B0609030804020204" pitchFamily="49" charset="0"/>
              </a:rPr>
            </a:br>
            <a:br>
              <a:rPr lang="en-GB" b="0" dirty="0">
                <a:solidFill>
                  <a:srgbClr val="CCCCCC"/>
                </a:solidFill>
                <a:effectLst/>
                <a:latin typeface="Menlo" panose="020B0609030804020204" pitchFamily="49" charset="0"/>
              </a:rPr>
            </a:br>
            <a:r>
              <a:rPr lang="en-GB" b="0" dirty="0" err="1">
                <a:solidFill>
                  <a:srgbClr val="CCCCCC"/>
                </a:solidFill>
                <a:effectLst/>
                <a:latin typeface="Menlo" panose="020B0609030804020204" pitchFamily="49" charset="0"/>
              </a:rPr>
              <a:t>cout</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a:solidFill>
                  <a:srgbClr val="CE9178"/>
                </a:solidFill>
                <a:effectLst/>
                <a:latin typeface="Menlo" panose="020B0609030804020204" pitchFamily="49" charset="0"/>
              </a:rPr>
              <a:t>"Evenly spaced vector between -10 and 10 "</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endl</a:t>
            </a:r>
            <a:r>
              <a:rPr lang="en-GB" b="0" dirty="0">
                <a:solidFill>
                  <a:srgbClr val="CCCCCC"/>
                </a:solidFill>
                <a:effectLst/>
                <a:latin typeface="Menlo" panose="020B0609030804020204" pitchFamily="49" charset="0"/>
              </a:rPr>
              <a:t>;</a:t>
            </a:r>
          </a:p>
          <a:p>
            <a:br>
              <a:rPr lang="en-GB" b="0" dirty="0">
                <a:solidFill>
                  <a:srgbClr val="CCCCCC"/>
                </a:solidFill>
                <a:effectLst/>
                <a:latin typeface="Menlo" panose="020B0609030804020204" pitchFamily="49" charset="0"/>
              </a:rPr>
            </a:br>
            <a:endParaRPr lang="en-GB" b="0" dirty="0">
              <a:solidFill>
                <a:srgbClr val="CCCCCC"/>
              </a:solidFill>
              <a:effectLst/>
              <a:latin typeface="Menlo" panose="020B0609030804020204" pitchFamily="49" charset="0"/>
            </a:endParaRPr>
          </a:p>
          <a:p>
            <a:r>
              <a:rPr lang="en-GB" b="0" dirty="0">
                <a:solidFill>
                  <a:srgbClr val="C586C0"/>
                </a:solidFill>
                <a:effectLst/>
                <a:latin typeface="Menlo" panose="020B0609030804020204" pitchFamily="49" charset="0"/>
              </a:rPr>
              <a:t>for</a:t>
            </a:r>
            <a:r>
              <a:rPr lang="en-GB" b="0" dirty="0">
                <a:solidFill>
                  <a:srgbClr val="CCCCCC"/>
                </a:solidFill>
                <a:effectLst/>
                <a:latin typeface="Menlo" panose="020B0609030804020204" pitchFamily="49" charset="0"/>
              </a:rPr>
              <a:t>(</a:t>
            </a:r>
            <a:r>
              <a:rPr lang="en-GB" b="0" dirty="0">
                <a:solidFill>
                  <a:srgbClr val="569CD6"/>
                </a:solidFill>
                <a:effectLst/>
                <a:latin typeface="Menlo" panose="020B0609030804020204" pitchFamily="49" charset="0"/>
              </a:rPr>
              <a:t>int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i</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0</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i</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vector_size</a:t>
            </a:r>
            <a:r>
              <a:rPr lang="en-GB" b="0" dirty="0">
                <a:solidFill>
                  <a:srgbClr val="CCCCCC"/>
                </a:solidFill>
                <a:effectLst/>
                <a:latin typeface="Menlo" panose="020B0609030804020204" pitchFamily="49" charset="0"/>
              </a:rPr>
              <a:t> ; </a:t>
            </a:r>
            <a:r>
              <a:rPr lang="en-GB" b="0" dirty="0">
                <a:solidFill>
                  <a:srgbClr val="D4D4D4"/>
                </a:solidFill>
                <a:effectLst/>
                <a:latin typeface="Menlo" panose="020B0609030804020204" pitchFamily="49" charset="0"/>
              </a:rPr>
              <a:t>++</a:t>
            </a:r>
            <a:r>
              <a:rPr lang="en-GB" b="0" dirty="0" err="1">
                <a:solidFill>
                  <a:srgbClr val="CCCCCC"/>
                </a:solidFill>
                <a:effectLst/>
                <a:latin typeface="Menlo" panose="020B0609030804020204" pitchFamily="49" charset="0"/>
              </a:rPr>
              <a:t>i</a:t>
            </a:r>
            <a:r>
              <a:rPr lang="en-GB" b="0" dirty="0">
                <a:solidFill>
                  <a:srgbClr val="CCCCCC"/>
                </a:solidFill>
                <a:effectLst/>
                <a:latin typeface="Menlo" panose="020B0609030804020204" pitchFamily="49" charset="0"/>
              </a:rPr>
              <a:t>) {</a:t>
            </a:r>
          </a:p>
          <a:p>
            <a:r>
              <a:rPr lang="en-GB" b="0" dirty="0">
                <a:solidFill>
                  <a:srgbClr val="9CDCFE"/>
                </a:solidFill>
                <a:effectLst/>
                <a:latin typeface="Menlo" panose="020B0609030804020204" pitchFamily="49" charset="0"/>
              </a:rPr>
              <a:t>vector1</a:t>
            </a:r>
            <a:r>
              <a:rPr lang="en-GB" b="0" dirty="0">
                <a:solidFill>
                  <a:srgbClr val="CCCCCC"/>
                </a:solidFill>
                <a:effectLst/>
                <a:latin typeface="Menlo" panose="020B0609030804020204" pitchFamily="49" charset="0"/>
              </a:rPr>
              <a:t>.</a:t>
            </a:r>
            <a:r>
              <a:rPr lang="en-GB" b="0" dirty="0">
                <a:solidFill>
                  <a:srgbClr val="DCDCAA"/>
                </a:solidFill>
                <a:effectLst/>
                <a:latin typeface="Menlo" panose="020B0609030804020204" pitchFamily="49" charset="0"/>
              </a:rPr>
              <a:t>at</a:t>
            </a:r>
            <a:r>
              <a:rPr lang="en-GB" b="0" dirty="0">
                <a:solidFill>
                  <a:srgbClr val="CCCCCC"/>
                </a:solidFill>
                <a:effectLst/>
                <a:latin typeface="Menlo" panose="020B0609030804020204" pitchFamily="49" charset="0"/>
              </a:rPr>
              <a:t>(</a:t>
            </a:r>
            <a:r>
              <a:rPr lang="en-GB" b="0" dirty="0" err="1">
                <a:solidFill>
                  <a:srgbClr val="CCCCCC"/>
                </a:solidFill>
                <a:effectLst/>
                <a:latin typeface="Menlo" panose="020B0609030804020204" pitchFamily="49" charset="0"/>
              </a:rPr>
              <a:t>i</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10</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i</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step_size</a:t>
            </a:r>
            <a:r>
              <a:rPr lang="en-GB" b="0" dirty="0">
                <a:solidFill>
                  <a:srgbClr val="CCCCCC"/>
                </a:solidFill>
                <a:effectLst/>
                <a:latin typeface="Menlo" panose="020B0609030804020204" pitchFamily="49" charset="0"/>
              </a:rPr>
              <a:t>));</a:t>
            </a:r>
          </a:p>
          <a:p>
            <a:r>
              <a:rPr lang="en-GB" b="0" dirty="0" err="1">
                <a:solidFill>
                  <a:srgbClr val="CCCCCC"/>
                </a:solidFill>
                <a:effectLst/>
                <a:latin typeface="Menlo" panose="020B0609030804020204" pitchFamily="49" charset="0"/>
              </a:rPr>
              <a:t>cout</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i</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a:solidFill>
                  <a:srgbClr val="CE9178"/>
                </a:solidFill>
                <a:effectLst/>
                <a:latin typeface="Menlo" panose="020B0609030804020204" pitchFamily="49" charset="0"/>
              </a:rPr>
              <a:t>" "</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a:solidFill>
                  <a:srgbClr val="9CDCFE"/>
                </a:solidFill>
                <a:effectLst/>
                <a:latin typeface="Menlo" panose="020B0609030804020204" pitchFamily="49" charset="0"/>
              </a:rPr>
              <a:t>vector1</a:t>
            </a:r>
            <a:r>
              <a:rPr lang="en-GB" b="0" dirty="0">
                <a:solidFill>
                  <a:srgbClr val="CCCCCC"/>
                </a:solidFill>
                <a:effectLst/>
                <a:latin typeface="Menlo" panose="020B0609030804020204" pitchFamily="49" charset="0"/>
              </a:rPr>
              <a:t>.</a:t>
            </a:r>
            <a:r>
              <a:rPr lang="en-GB" b="0" dirty="0">
                <a:solidFill>
                  <a:srgbClr val="DCDCAA"/>
                </a:solidFill>
                <a:effectLst/>
                <a:latin typeface="Menlo" panose="020B0609030804020204" pitchFamily="49" charset="0"/>
              </a:rPr>
              <a:t>at</a:t>
            </a:r>
            <a:r>
              <a:rPr lang="en-GB" b="0" dirty="0">
                <a:solidFill>
                  <a:srgbClr val="CCCCCC"/>
                </a:solidFill>
                <a:effectLst/>
                <a:latin typeface="Menlo" panose="020B0609030804020204" pitchFamily="49" charset="0"/>
              </a:rPr>
              <a:t>(</a:t>
            </a:r>
            <a:r>
              <a:rPr lang="en-GB" b="0" dirty="0" err="1">
                <a:solidFill>
                  <a:srgbClr val="CCCCCC"/>
                </a:solidFill>
                <a:effectLst/>
                <a:latin typeface="Menlo" panose="020B0609030804020204" pitchFamily="49" charset="0"/>
              </a:rPr>
              <a:t>i</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endl</a:t>
            </a:r>
            <a:r>
              <a:rPr lang="en-GB" b="0" dirty="0">
                <a:solidFill>
                  <a:srgbClr val="CCCCCC"/>
                </a:solidFill>
                <a:effectLst/>
                <a:latin typeface="Menlo" panose="020B0609030804020204" pitchFamily="49" charset="0"/>
              </a:rPr>
              <a:t>;</a:t>
            </a:r>
          </a:p>
          <a:p>
            <a:r>
              <a:rPr lang="en-GB" b="0" dirty="0">
                <a:solidFill>
                  <a:srgbClr val="CCCCCC"/>
                </a:solidFill>
                <a:effectLst/>
                <a:latin typeface="Menlo" panose="020B0609030804020204" pitchFamily="49" charset="0"/>
              </a:rPr>
              <a:t>}</a:t>
            </a:r>
          </a:p>
        </p:txBody>
      </p:sp>
      <p:sp>
        <p:nvSpPr>
          <p:cNvPr id="7" name="TextBox 6">
            <a:extLst>
              <a:ext uri="{FF2B5EF4-FFF2-40B4-BE49-F238E27FC236}">
                <a16:creationId xmlns:a16="http://schemas.microsoft.com/office/drawing/2014/main" id="{94B9FAD6-862C-48FF-E435-403BC54C1B0D}"/>
              </a:ext>
            </a:extLst>
          </p:cNvPr>
          <p:cNvSpPr txBox="1"/>
          <p:nvPr/>
        </p:nvSpPr>
        <p:spPr>
          <a:xfrm>
            <a:off x="7513076" y="89624"/>
            <a:ext cx="1698657" cy="6678751"/>
          </a:xfrm>
          <a:prstGeom prst="rect">
            <a:avLst/>
          </a:prstGeom>
          <a:solidFill>
            <a:schemeClr val="bg1"/>
          </a:solidFill>
          <a:ln w="25400">
            <a:solidFill>
              <a:srgbClr val="FF0000"/>
            </a:solidFill>
          </a:ln>
        </p:spPr>
        <p:txBody>
          <a:bodyPr wrap="square">
            <a:spAutoFit/>
          </a:bodyPr>
          <a:lstStyle/>
          <a:p>
            <a:r>
              <a:rPr lang="en-GB" sz="1600" dirty="0"/>
              <a:t>Input Vector = </a:t>
            </a:r>
          </a:p>
          <a:p>
            <a:r>
              <a:rPr lang="en-GB" sz="1600" dirty="0"/>
              <a:t>-10, </a:t>
            </a:r>
          </a:p>
          <a:p>
            <a:r>
              <a:rPr lang="en-GB" sz="1600" dirty="0"/>
              <a:t>-8, </a:t>
            </a:r>
          </a:p>
          <a:p>
            <a:r>
              <a:rPr lang="en-GB" sz="1600" dirty="0"/>
              <a:t>-6, </a:t>
            </a:r>
          </a:p>
          <a:p>
            <a:r>
              <a:rPr lang="en-GB" sz="1600" dirty="0"/>
              <a:t>-4, </a:t>
            </a:r>
          </a:p>
          <a:p>
            <a:r>
              <a:rPr lang="en-GB" sz="1600" dirty="0"/>
              <a:t>-2, </a:t>
            </a:r>
          </a:p>
          <a:p>
            <a:r>
              <a:rPr lang="en-GB" sz="1600" dirty="0"/>
              <a:t>0, </a:t>
            </a:r>
          </a:p>
          <a:p>
            <a:r>
              <a:rPr lang="en-GB" sz="1600" dirty="0"/>
              <a:t>2, </a:t>
            </a:r>
          </a:p>
          <a:p>
            <a:r>
              <a:rPr lang="en-GB" sz="1600" dirty="0"/>
              <a:t>4, </a:t>
            </a:r>
          </a:p>
          <a:p>
            <a:r>
              <a:rPr lang="en-GB" sz="1600" dirty="0"/>
              <a:t>6, </a:t>
            </a:r>
          </a:p>
          <a:p>
            <a:r>
              <a:rPr lang="en-GB" sz="1600" dirty="0"/>
              <a:t>8, </a:t>
            </a:r>
          </a:p>
          <a:p>
            <a:r>
              <a:rPr lang="en-GB" sz="1600" dirty="0"/>
              <a:t>10</a:t>
            </a:r>
          </a:p>
          <a:p>
            <a:endParaRPr lang="en-GB" sz="1600" dirty="0"/>
          </a:p>
          <a:p>
            <a:endParaRPr lang="en-GB" sz="1600" dirty="0"/>
          </a:p>
          <a:p>
            <a:r>
              <a:rPr lang="en-GB" sz="1600" dirty="0"/>
              <a:t>Output = </a:t>
            </a:r>
          </a:p>
          <a:p>
            <a:r>
              <a:rPr lang="en-GB" sz="1600" dirty="0">
                <a:highlight>
                  <a:srgbClr val="3399FF"/>
                </a:highlight>
              </a:rPr>
              <a:t>0.99005</a:t>
            </a:r>
          </a:p>
          <a:p>
            <a:r>
              <a:rPr lang="en-GB" sz="1600" dirty="0"/>
              <a:t>0.984496, </a:t>
            </a:r>
          </a:p>
          <a:p>
            <a:r>
              <a:rPr lang="en-GB" sz="1600" dirty="0"/>
              <a:t>0.972604, </a:t>
            </a:r>
          </a:p>
          <a:p>
            <a:r>
              <a:rPr lang="en-GB" sz="1600" dirty="0"/>
              <a:t>0.939413, </a:t>
            </a:r>
          </a:p>
          <a:p>
            <a:r>
              <a:rPr lang="en-GB" sz="1600" dirty="0"/>
              <a:t>0.778801, </a:t>
            </a:r>
          </a:p>
          <a:p>
            <a:r>
              <a:rPr lang="en-GB" sz="1600" dirty="0"/>
              <a:t>0, </a:t>
            </a:r>
          </a:p>
          <a:p>
            <a:r>
              <a:rPr lang="en-GB" sz="1600" dirty="0"/>
              <a:t>0.778801, </a:t>
            </a:r>
          </a:p>
          <a:p>
            <a:r>
              <a:rPr lang="en-GB" sz="1600" dirty="0"/>
              <a:t>0.939413, </a:t>
            </a:r>
          </a:p>
          <a:p>
            <a:r>
              <a:rPr lang="en-GB" sz="1600" dirty="0"/>
              <a:t>0.972604, </a:t>
            </a:r>
          </a:p>
          <a:p>
            <a:r>
              <a:rPr lang="en-GB" sz="1600" dirty="0"/>
              <a:t>0.984496, </a:t>
            </a:r>
          </a:p>
          <a:p>
            <a:r>
              <a:rPr lang="en-GB" sz="1600" dirty="0"/>
              <a:t>0.99005</a:t>
            </a:r>
          </a:p>
        </p:txBody>
      </p:sp>
      <p:sp>
        <p:nvSpPr>
          <p:cNvPr id="9" name="TextBox 8">
            <a:extLst>
              <a:ext uri="{FF2B5EF4-FFF2-40B4-BE49-F238E27FC236}">
                <a16:creationId xmlns:a16="http://schemas.microsoft.com/office/drawing/2014/main" id="{ABDCC30E-79BE-3CE4-AAEE-1FF69A3A99D0}"/>
              </a:ext>
            </a:extLst>
          </p:cNvPr>
          <p:cNvSpPr txBox="1"/>
          <p:nvPr/>
        </p:nvSpPr>
        <p:spPr>
          <a:xfrm>
            <a:off x="9639905" y="751399"/>
            <a:ext cx="1643625" cy="5693866"/>
          </a:xfrm>
          <a:prstGeom prst="rect">
            <a:avLst/>
          </a:prstGeom>
          <a:solidFill>
            <a:schemeClr val="bg1"/>
          </a:solidFill>
          <a:ln w="28575">
            <a:solidFill>
              <a:srgbClr val="FF0000"/>
            </a:solidFill>
          </a:ln>
        </p:spPr>
        <p:txBody>
          <a:bodyPr wrap="square">
            <a:spAutoFit/>
          </a:bodyPr>
          <a:lstStyle/>
          <a:p>
            <a:r>
              <a:rPr lang="en-GB" sz="1600" dirty="0"/>
              <a:t>59 -10 0.99005</a:t>
            </a:r>
          </a:p>
          <a:p>
            <a:r>
              <a:rPr lang="en-GB" sz="1600" dirty="0"/>
              <a:t>60 -10 0.99005</a:t>
            </a:r>
          </a:p>
          <a:p>
            <a:r>
              <a:rPr lang="en-GB" sz="1600" dirty="0"/>
              <a:t>61 -10 0.99005</a:t>
            </a:r>
          </a:p>
          <a:p>
            <a:r>
              <a:rPr lang="en-GB" sz="1600" dirty="0"/>
              <a:t>62 -10 0.99005</a:t>
            </a:r>
          </a:p>
          <a:p>
            <a:r>
              <a:rPr lang="en-GB" sz="1600" dirty="0"/>
              <a:t>63 -10 0.99005</a:t>
            </a:r>
          </a:p>
          <a:p>
            <a:r>
              <a:rPr lang="en-GB" sz="1600" dirty="0"/>
              <a:t>64 -10 0.99005</a:t>
            </a:r>
          </a:p>
          <a:p>
            <a:r>
              <a:rPr lang="en-GB" sz="1600" dirty="0"/>
              <a:t>65 -10 0.99005</a:t>
            </a:r>
          </a:p>
          <a:p>
            <a:r>
              <a:rPr lang="en-GB" sz="1600" dirty="0"/>
              <a:t>66 -10 0.99005</a:t>
            </a:r>
          </a:p>
          <a:p>
            <a:r>
              <a:rPr lang="en-GB" sz="1600" dirty="0"/>
              <a:t>67 -10 0.99005</a:t>
            </a:r>
          </a:p>
          <a:p>
            <a:r>
              <a:rPr lang="en-GB" sz="1600" dirty="0"/>
              <a:t>68 -10 0.99005</a:t>
            </a:r>
          </a:p>
          <a:p>
            <a:r>
              <a:rPr lang="en-GB" sz="1600" dirty="0"/>
              <a:t>69 -10 0.99005</a:t>
            </a:r>
          </a:p>
          <a:p>
            <a:r>
              <a:rPr lang="en-GB" sz="1600" dirty="0"/>
              <a:t>70 -10 0.99005</a:t>
            </a:r>
          </a:p>
          <a:p>
            <a:r>
              <a:rPr lang="en-GB" sz="1600" dirty="0"/>
              <a:t>71 -10 0.99005</a:t>
            </a:r>
          </a:p>
          <a:p>
            <a:r>
              <a:rPr lang="en-GB" sz="1600" dirty="0"/>
              <a:t>72 -10 0.99005</a:t>
            </a:r>
          </a:p>
          <a:p>
            <a:r>
              <a:rPr lang="en-GB" sz="1600" dirty="0"/>
              <a:t>73 -10 0.99005</a:t>
            </a:r>
          </a:p>
          <a:p>
            <a:r>
              <a:rPr lang="en-GB" sz="1600" dirty="0"/>
              <a:t>74 -10 0.99005</a:t>
            </a:r>
          </a:p>
          <a:p>
            <a:r>
              <a:rPr lang="en-GB" sz="1600" dirty="0"/>
              <a:t>75 -10 0.99005</a:t>
            </a:r>
          </a:p>
          <a:p>
            <a:r>
              <a:rPr lang="en-GB" sz="1600" dirty="0"/>
              <a:t>76 -10 0.99005</a:t>
            </a:r>
          </a:p>
          <a:p>
            <a:r>
              <a:rPr lang="en-GB" sz="1600" dirty="0"/>
              <a:t>77 -10 0.99005</a:t>
            </a:r>
          </a:p>
          <a:p>
            <a:r>
              <a:rPr lang="en-GB" sz="1600" dirty="0"/>
              <a:t>78 -10 0.99005</a:t>
            </a:r>
          </a:p>
          <a:p>
            <a:r>
              <a:rPr lang="en-GB" sz="1600" dirty="0"/>
              <a:t>79 -10 0.99005</a:t>
            </a:r>
          </a:p>
          <a:p>
            <a:r>
              <a:rPr lang="en-GB" sz="1600" dirty="0"/>
              <a:t>80 -10 0.99005</a:t>
            </a:r>
          </a:p>
        </p:txBody>
      </p:sp>
    </p:spTree>
    <p:extLst>
      <p:ext uri="{BB962C8B-B14F-4D97-AF65-F5344CB8AC3E}">
        <p14:creationId xmlns:p14="http://schemas.microsoft.com/office/powerpoint/2010/main" val="29827553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169F3-E567-C41E-E2BC-8EBCBE71A366}"/>
              </a:ext>
            </a:extLst>
          </p:cNvPr>
          <p:cNvSpPr>
            <a:spLocks noGrp="1"/>
          </p:cNvSpPr>
          <p:nvPr>
            <p:ph type="title"/>
          </p:nvPr>
        </p:nvSpPr>
        <p:spPr/>
        <p:txBody>
          <a:bodyPr/>
          <a:lstStyle/>
          <a:p>
            <a:r>
              <a:rPr lang="en-GB" dirty="0"/>
              <a:t>Joe</a:t>
            </a:r>
          </a:p>
        </p:txBody>
      </p:sp>
      <p:sp>
        <p:nvSpPr>
          <p:cNvPr id="5" name="TextBox 4">
            <a:extLst>
              <a:ext uri="{FF2B5EF4-FFF2-40B4-BE49-F238E27FC236}">
                <a16:creationId xmlns:a16="http://schemas.microsoft.com/office/drawing/2014/main" id="{2E37238F-BFED-99DA-10E0-13D5518B4FE3}"/>
              </a:ext>
            </a:extLst>
          </p:cNvPr>
          <p:cNvSpPr txBox="1"/>
          <p:nvPr/>
        </p:nvSpPr>
        <p:spPr>
          <a:xfrm>
            <a:off x="131234" y="1188353"/>
            <a:ext cx="6104466" cy="3785652"/>
          </a:xfrm>
          <a:prstGeom prst="rect">
            <a:avLst/>
          </a:prstGeom>
          <a:solidFill>
            <a:schemeClr val="bg1"/>
          </a:solidFill>
          <a:ln w="31750">
            <a:solidFill>
              <a:srgbClr val="FF0000"/>
            </a:solidFill>
          </a:ln>
        </p:spPr>
        <p:txBody>
          <a:bodyPr wrap="square">
            <a:spAutoFit/>
          </a:bodyPr>
          <a:lstStyle/>
          <a:p>
            <a:r>
              <a:rPr lang="en-GB" sz="1600" b="0" dirty="0">
                <a:solidFill>
                  <a:srgbClr val="569CD6"/>
                </a:solidFill>
                <a:effectLst/>
                <a:latin typeface="Menlo" panose="020B0609030804020204" pitchFamily="49" charset="0"/>
              </a:rPr>
              <a:t>int</a:t>
            </a:r>
            <a:r>
              <a:rPr lang="en-GB" sz="1600" b="0" dirty="0">
                <a:solidFill>
                  <a:srgbClr val="CCCCCC"/>
                </a:solidFill>
                <a:effectLst/>
                <a:latin typeface="Menlo" panose="020B0609030804020204" pitchFamily="49" charset="0"/>
              </a:rPr>
              <a:t> </a:t>
            </a:r>
            <a:r>
              <a:rPr lang="en-GB" sz="1600" b="0" dirty="0">
                <a:solidFill>
                  <a:srgbClr val="DCDCAA"/>
                </a:solidFill>
                <a:effectLst/>
                <a:latin typeface="Menlo" panose="020B0609030804020204" pitchFamily="49" charset="0"/>
              </a:rPr>
              <a:t>main</a:t>
            </a:r>
            <a:r>
              <a:rPr lang="en-GB" sz="1600" b="0" dirty="0">
                <a:solidFill>
                  <a:srgbClr val="CCCCCC"/>
                </a:solidFill>
                <a:effectLst/>
                <a:latin typeface="Menlo" panose="020B0609030804020204" pitchFamily="49" charset="0"/>
              </a:rPr>
              <a:t>() {</a:t>
            </a:r>
          </a:p>
          <a:p>
            <a:br>
              <a:rPr lang="en-GB" sz="1600" b="0" dirty="0">
                <a:solidFill>
                  <a:srgbClr val="CCCCCC"/>
                </a:solidFill>
                <a:effectLst/>
                <a:latin typeface="Menlo" panose="020B0609030804020204" pitchFamily="49" charset="0"/>
              </a:rPr>
            </a:br>
            <a:r>
              <a:rPr lang="en-GB" sz="1600" b="0" dirty="0">
                <a:solidFill>
                  <a:srgbClr val="6A9955"/>
                </a:solidFill>
                <a:effectLst/>
                <a:latin typeface="Menlo" panose="020B0609030804020204" pitchFamily="49" charset="0"/>
              </a:rPr>
              <a:t>// Create input vector with arbitrary number of points </a:t>
            </a:r>
            <a:endParaRPr lang="en-GB" sz="1600" b="0" dirty="0">
              <a:solidFill>
                <a:srgbClr val="CCCCCC"/>
              </a:solidFill>
              <a:effectLst/>
              <a:latin typeface="Menlo" panose="020B0609030804020204" pitchFamily="49" charset="0"/>
            </a:endParaRPr>
          </a:p>
          <a:p>
            <a:r>
              <a:rPr lang="en-GB" sz="1600" b="0" dirty="0">
                <a:solidFill>
                  <a:srgbClr val="CCCCCC"/>
                </a:solidFill>
                <a:effectLst/>
                <a:latin typeface="Menlo" panose="020B0609030804020204" pitchFamily="49" charset="0"/>
              </a:rPr>
              <a:t>vector</a:t>
            </a:r>
            <a:r>
              <a:rPr lang="en-GB" sz="1600" b="0" dirty="0">
                <a:solidFill>
                  <a:srgbClr val="D4D4D4"/>
                </a:solidFill>
                <a:effectLst/>
                <a:latin typeface="Menlo" panose="020B0609030804020204" pitchFamily="49" charset="0"/>
              </a:rPr>
              <a:t>&lt;</a:t>
            </a:r>
            <a:r>
              <a:rPr lang="en-GB" sz="1600" b="0" dirty="0">
                <a:solidFill>
                  <a:srgbClr val="569CD6"/>
                </a:solidFill>
                <a:effectLst/>
                <a:latin typeface="Menlo" panose="020B0609030804020204" pitchFamily="49" charset="0"/>
              </a:rPr>
              <a:t>double</a:t>
            </a:r>
            <a:r>
              <a:rPr lang="en-GB" sz="1600" b="0" dirty="0">
                <a:solidFill>
                  <a:srgbClr val="D4D4D4"/>
                </a:solidFill>
                <a:effectLst/>
                <a:latin typeface="Menlo" panose="020B0609030804020204" pitchFamily="49" charset="0"/>
              </a:rPr>
              <a:t>&gt;</a:t>
            </a:r>
            <a:r>
              <a:rPr lang="en-GB" sz="1600" b="0" dirty="0">
                <a:solidFill>
                  <a:srgbClr val="CCCCCC"/>
                </a:solidFill>
                <a:effectLst/>
                <a:latin typeface="Menlo" panose="020B0609030804020204" pitchFamily="49" charset="0"/>
              </a:rPr>
              <a:t> </a:t>
            </a:r>
            <a:r>
              <a:rPr lang="en-GB" sz="1600" b="0" dirty="0" err="1">
                <a:solidFill>
                  <a:srgbClr val="CCCCCC"/>
                </a:solidFill>
                <a:effectLst/>
                <a:latin typeface="Menlo" panose="020B0609030804020204" pitchFamily="49" charset="0"/>
              </a:rPr>
              <a:t>xValues</a:t>
            </a:r>
            <a:r>
              <a:rPr lang="en-GB" sz="1600" b="0" dirty="0">
                <a:solidFill>
                  <a:srgbClr val="CCCCCC"/>
                </a:solidFill>
                <a:effectLst/>
                <a:latin typeface="Menlo" panose="020B0609030804020204" pitchFamily="49" charset="0"/>
              </a:rPr>
              <a:t> </a:t>
            </a:r>
            <a:r>
              <a:rPr lang="en-GB" sz="1600" b="0" dirty="0">
                <a:solidFill>
                  <a:srgbClr val="D4D4D4"/>
                </a:solidFill>
                <a:effectLst/>
                <a:latin typeface="Menlo" panose="020B0609030804020204" pitchFamily="49" charset="0"/>
              </a:rPr>
              <a:t>=</a:t>
            </a:r>
            <a:r>
              <a:rPr lang="en-GB" sz="1600" b="0" dirty="0">
                <a:solidFill>
                  <a:srgbClr val="CCCCCC"/>
                </a:solidFill>
                <a:effectLst/>
                <a:latin typeface="Menlo" panose="020B0609030804020204" pitchFamily="49" charset="0"/>
              </a:rPr>
              <a:t> </a:t>
            </a:r>
            <a:r>
              <a:rPr lang="en-GB" sz="1600" b="0" dirty="0" err="1">
                <a:solidFill>
                  <a:srgbClr val="DCDCAA"/>
                </a:solidFill>
                <a:effectLst/>
                <a:latin typeface="Menlo" panose="020B0609030804020204" pitchFamily="49" charset="0"/>
              </a:rPr>
              <a:t>linspace</a:t>
            </a:r>
            <a:r>
              <a:rPr lang="en-GB" sz="1600" b="0" dirty="0">
                <a:solidFill>
                  <a:srgbClr val="CCCCCC"/>
                </a:solidFill>
                <a:effectLst/>
                <a:latin typeface="Menlo" panose="020B0609030804020204" pitchFamily="49" charset="0"/>
              </a:rPr>
              <a:t>(</a:t>
            </a:r>
            <a:r>
              <a:rPr lang="en-GB" sz="1600" b="0" dirty="0">
                <a:solidFill>
                  <a:srgbClr val="D4D4D4"/>
                </a:solidFill>
                <a:effectLst/>
                <a:latin typeface="Menlo" panose="020B0609030804020204" pitchFamily="49" charset="0"/>
              </a:rPr>
              <a:t>-</a:t>
            </a:r>
            <a:r>
              <a:rPr lang="en-GB" sz="1600" b="0" dirty="0">
                <a:solidFill>
                  <a:srgbClr val="B5CEA8"/>
                </a:solidFill>
                <a:effectLst/>
                <a:latin typeface="Menlo" panose="020B0609030804020204" pitchFamily="49" charset="0"/>
              </a:rPr>
              <a:t>10</a:t>
            </a:r>
            <a:r>
              <a:rPr lang="en-GB" sz="1600" b="0" dirty="0">
                <a:solidFill>
                  <a:srgbClr val="CCCCCC"/>
                </a:solidFill>
                <a:effectLst/>
                <a:latin typeface="Menlo" panose="020B0609030804020204" pitchFamily="49" charset="0"/>
              </a:rPr>
              <a:t>, </a:t>
            </a:r>
            <a:r>
              <a:rPr lang="en-GB" sz="1600" b="0" dirty="0">
                <a:solidFill>
                  <a:srgbClr val="B5CEA8"/>
                </a:solidFill>
                <a:effectLst/>
                <a:latin typeface="Menlo" panose="020B0609030804020204" pitchFamily="49" charset="0"/>
              </a:rPr>
              <a:t>10</a:t>
            </a:r>
            <a:r>
              <a:rPr lang="en-GB" sz="1600" b="0" dirty="0">
                <a:solidFill>
                  <a:srgbClr val="CCCCCC"/>
                </a:solidFill>
                <a:effectLst/>
                <a:latin typeface="Menlo" panose="020B0609030804020204" pitchFamily="49" charset="0"/>
              </a:rPr>
              <a:t>, </a:t>
            </a:r>
            <a:r>
              <a:rPr lang="en-GB" sz="1600" b="0" dirty="0">
                <a:solidFill>
                  <a:srgbClr val="B5CEA8"/>
                </a:solidFill>
                <a:effectLst/>
                <a:latin typeface="Menlo" panose="020B0609030804020204" pitchFamily="49" charset="0"/>
              </a:rPr>
              <a:t>101</a:t>
            </a:r>
            <a:r>
              <a:rPr lang="en-GB" sz="1600" b="0" dirty="0">
                <a:solidFill>
                  <a:srgbClr val="CCCCCC"/>
                </a:solidFill>
                <a:effectLst/>
                <a:latin typeface="Menlo" panose="020B0609030804020204" pitchFamily="49" charset="0"/>
              </a:rPr>
              <a:t>);</a:t>
            </a:r>
          </a:p>
          <a:p>
            <a:br>
              <a:rPr lang="en-GB" sz="1600" b="0" dirty="0">
                <a:solidFill>
                  <a:srgbClr val="CCCCCC"/>
                </a:solidFill>
                <a:effectLst/>
                <a:latin typeface="Menlo" panose="020B0609030804020204" pitchFamily="49" charset="0"/>
              </a:rPr>
            </a:br>
            <a:r>
              <a:rPr lang="en-GB" sz="1600" b="0" dirty="0">
                <a:solidFill>
                  <a:srgbClr val="6A9955"/>
                </a:solidFill>
                <a:effectLst/>
                <a:latin typeface="Menlo" panose="020B0609030804020204" pitchFamily="49" charset="0"/>
              </a:rPr>
              <a:t>// Use function to return y values</a:t>
            </a:r>
            <a:endParaRPr lang="en-GB" sz="1600" b="0" dirty="0">
              <a:solidFill>
                <a:srgbClr val="CCCCCC"/>
              </a:solidFill>
              <a:effectLst/>
              <a:latin typeface="Menlo" panose="020B0609030804020204" pitchFamily="49" charset="0"/>
            </a:endParaRPr>
          </a:p>
          <a:p>
            <a:r>
              <a:rPr lang="en-GB" sz="1600" b="0" dirty="0">
                <a:solidFill>
                  <a:srgbClr val="CCCCCC"/>
                </a:solidFill>
                <a:effectLst/>
                <a:latin typeface="Menlo" panose="020B0609030804020204" pitchFamily="49" charset="0"/>
              </a:rPr>
              <a:t>vector</a:t>
            </a:r>
            <a:r>
              <a:rPr lang="en-GB" sz="1600" b="0" dirty="0">
                <a:solidFill>
                  <a:srgbClr val="D4D4D4"/>
                </a:solidFill>
                <a:effectLst/>
                <a:latin typeface="Menlo" panose="020B0609030804020204" pitchFamily="49" charset="0"/>
              </a:rPr>
              <a:t>&lt;</a:t>
            </a:r>
            <a:r>
              <a:rPr lang="en-GB" sz="1600" b="0" dirty="0">
                <a:solidFill>
                  <a:srgbClr val="569CD6"/>
                </a:solidFill>
                <a:effectLst/>
                <a:latin typeface="Menlo" panose="020B0609030804020204" pitchFamily="49" charset="0"/>
              </a:rPr>
              <a:t>double</a:t>
            </a:r>
            <a:r>
              <a:rPr lang="en-GB" sz="1600" b="0" dirty="0">
                <a:solidFill>
                  <a:srgbClr val="D4D4D4"/>
                </a:solidFill>
                <a:effectLst/>
                <a:latin typeface="Menlo" panose="020B0609030804020204" pitchFamily="49" charset="0"/>
              </a:rPr>
              <a:t>&gt;</a:t>
            </a:r>
            <a:r>
              <a:rPr lang="en-GB" sz="1600" b="0" dirty="0">
                <a:solidFill>
                  <a:srgbClr val="CCCCCC"/>
                </a:solidFill>
                <a:effectLst/>
                <a:latin typeface="Menlo" panose="020B0609030804020204" pitchFamily="49" charset="0"/>
              </a:rPr>
              <a:t> </a:t>
            </a:r>
            <a:r>
              <a:rPr lang="en-GB" sz="1600" b="0" dirty="0" err="1">
                <a:solidFill>
                  <a:srgbClr val="CCCCCC"/>
                </a:solidFill>
                <a:effectLst/>
                <a:latin typeface="Menlo" panose="020B0609030804020204" pitchFamily="49" charset="0"/>
              </a:rPr>
              <a:t>yValues</a:t>
            </a:r>
            <a:r>
              <a:rPr lang="en-GB" sz="1600" b="0" dirty="0">
                <a:solidFill>
                  <a:srgbClr val="CCCCCC"/>
                </a:solidFill>
                <a:effectLst/>
                <a:latin typeface="Menlo" panose="020B0609030804020204" pitchFamily="49" charset="0"/>
              </a:rPr>
              <a:t> </a:t>
            </a:r>
            <a:r>
              <a:rPr lang="en-GB" sz="1600" b="0" dirty="0">
                <a:solidFill>
                  <a:srgbClr val="D4D4D4"/>
                </a:solidFill>
                <a:effectLst/>
                <a:latin typeface="Menlo" panose="020B0609030804020204" pitchFamily="49" charset="0"/>
              </a:rPr>
              <a:t>=</a:t>
            </a:r>
            <a:r>
              <a:rPr lang="en-GB" sz="1600" b="0" dirty="0">
                <a:solidFill>
                  <a:srgbClr val="CCCCCC"/>
                </a:solidFill>
                <a:effectLst/>
                <a:latin typeface="Menlo" panose="020B0609030804020204" pitchFamily="49" charset="0"/>
              </a:rPr>
              <a:t> </a:t>
            </a:r>
            <a:r>
              <a:rPr lang="en-GB" sz="1600" b="0" dirty="0" err="1">
                <a:solidFill>
                  <a:srgbClr val="DCDCAA"/>
                </a:solidFill>
                <a:effectLst/>
                <a:latin typeface="Menlo" panose="020B0609030804020204" pitchFamily="49" charset="0"/>
              </a:rPr>
              <a:t>func</a:t>
            </a:r>
            <a:r>
              <a:rPr lang="en-GB" sz="1600" b="0" dirty="0">
                <a:solidFill>
                  <a:srgbClr val="CCCCCC"/>
                </a:solidFill>
                <a:effectLst/>
                <a:latin typeface="Menlo" panose="020B0609030804020204" pitchFamily="49" charset="0"/>
              </a:rPr>
              <a:t>(</a:t>
            </a:r>
            <a:r>
              <a:rPr lang="en-GB" sz="1600" b="0" dirty="0" err="1">
                <a:solidFill>
                  <a:srgbClr val="CCCCCC"/>
                </a:solidFill>
                <a:effectLst/>
                <a:latin typeface="Menlo" panose="020B0609030804020204" pitchFamily="49" charset="0"/>
              </a:rPr>
              <a:t>xValues</a:t>
            </a:r>
            <a:r>
              <a:rPr lang="en-GB" sz="1600" b="0" dirty="0">
                <a:solidFill>
                  <a:srgbClr val="CCCCCC"/>
                </a:solidFill>
                <a:effectLst/>
                <a:latin typeface="Menlo" panose="020B0609030804020204" pitchFamily="49" charset="0"/>
              </a:rPr>
              <a:t>);</a:t>
            </a:r>
          </a:p>
          <a:p>
            <a:br>
              <a:rPr lang="en-GB" sz="1600" b="0" dirty="0">
                <a:solidFill>
                  <a:srgbClr val="CCCCCC"/>
                </a:solidFill>
                <a:effectLst/>
                <a:latin typeface="Menlo" panose="020B0609030804020204" pitchFamily="49" charset="0"/>
              </a:rPr>
            </a:br>
            <a:r>
              <a:rPr lang="en-GB" sz="1600" b="0" dirty="0">
                <a:solidFill>
                  <a:srgbClr val="6A9955"/>
                </a:solidFill>
                <a:effectLst/>
                <a:latin typeface="Menlo" panose="020B0609030804020204" pitchFamily="49" charset="0"/>
              </a:rPr>
              <a:t>// Write out both using </a:t>
            </a:r>
            <a:r>
              <a:rPr lang="en-GB" sz="1600" b="0" dirty="0" err="1">
                <a:solidFill>
                  <a:srgbClr val="6A9955"/>
                </a:solidFill>
                <a:effectLst/>
                <a:latin typeface="Menlo" panose="020B0609030804020204" pitchFamily="49" charset="0"/>
              </a:rPr>
              <a:t>write_out</a:t>
            </a:r>
            <a:r>
              <a:rPr lang="en-GB" sz="1600" b="0" dirty="0">
                <a:solidFill>
                  <a:srgbClr val="6A9955"/>
                </a:solidFill>
                <a:effectLst/>
                <a:latin typeface="Menlo" panose="020B0609030804020204" pitchFamily="49" charset="0"/>
              </a:rPr>
              <a:t> function</a:t>
            </a:r>
            <a:endParaRPr lang="en-GB" sz="1600" b="0" dirty="0">
              <a:solidFill>
                <a:srgbClr val="CCCCCC"/>
              </a:solidFill>
              <a:effectLst/>
              <a:latin typeface="Menlo" panose="020B0609030804020204" pitchFamily="49" charset="0"/>
            </a:endParaRPr>
          </a:p>
          <a:p>
            <a:r>
              <a:rPr lang="en-GB" sz="1600" b="0" dirty="0" err="1">
                <a:solidFill>
                  <a:srgbClr val="DCDCAA"/>
                </a:solidFill>
                <a:effectLst/>
                <a:latin typeface="Menlo" panose="020B0609030804020204" pitchFamily="49" charset="0"/>
              </a:rPr>
              <a:t>write_out</a:t>
            </a:r>
            <a:r>
              <a:rPr lang="en-GB" sz="1600" b="0" dirty="0">
                <a:solidFill>
                  <a:srgbClr val="CCCCCC"/>
                </a:solidFill>
                <a:effectLst/>
                <a:latin typeface="Menlo" panose="020B0609030804020204" pitchFamily="49" charset="0"/>
              </a:rPr>
              <a:t>(</a:t>
            </a:r>
            <a:r>
              <a:rPr lang="en-GB" sz="1600" b="0" dirty="0">
                <a:solidFill>
                  <a:srgbClr val="CE9178"/>
                </a:solidFill>
                <a:effectLst/>
                <a:latin typeface="Menlo" panose="020B0609030804020204" pitchFamily="49" charset="0"/>
              </a:rPr>
              <a:t>"</a:t>
            </a:r>
            <a:r>
              <a:rPr lang="en-GB" sz="1600" b="0" dirty="0" err="1">
                <a:solidFill>
                  <a:srgbClr val="CE9178"/>
                </a:solidFill>
                <a:effectLst/>
                <a:latin typeface="Menlo" panose="020B0609030804020204" pitchFamily="49" charset="0"/>
              </a:rPr>
              <a:t>input.dat</a:t>
            </a:r>
            <a:r>
              <a:rPr lang="en-GB" sz="1600" b="0" dirty="0">
                <a:solidFill>
                  <a:srgbClr val="CE9178"/>
                </a:solidFill>
                <a:effectLst/>
                <a:latin typeface="Menlo" panose="020B0609030804020204" pitchFamily="49" charset="0"/>
              </a:rPr>
              <a:t>"</a:t>
            </a:r>
            <a:r>
              <a:rPr lang="en-GB" sz="1600" b="0" dirty="0">
                <a:solidFill>
                  <a:srgbClr val="CCCCCC"/>
                </a:solidFill>
                <a:effectLst/>
                <a:latin typeface="Menlo" panose="020B0609030804020204" pitchFamily="49" charset="0"/>
              </a:rPr>
              <a:t>, </a:t>
            </a:r>
            <a:r>
              <a:rPr lang="en-GB" sz="1600" b="0" dirty="0" err="1">
                <a:solidFill>
                  <a:srgbClr val="CCCCCC"/>
                </a:solidFill>
                <a:effectLst/>
                <a:latin typeface="Menlo" panose="020B0609030804020204" pitchFamily="49" charset="0"/>
              </a:rPr>
              <a:t>xValues</a:t>
            </a:r>
            <a:r>
              <a:rPr lang="en-GB" sz="1600" b="0" dirty="0">
                <a:solidFill>
                  <a:srgbClr val="CCCCCC"/>
                </a:solidFill>
                <a:effectLst/>
                <a:latin typeface="Menlo" panose="020B0609030804020204" pitchFamily="49" charset="0"/>
              </a:rPr>
              <a:t>);</a:t>
            </a:r>
          </a:p>
          <a:p>
            <a:r>
              <a:rPr lang="en-GB" sz="1600" b="0" dirty="0" err="1">
                <a:solidFill>
                  <a:srgbClr val="DCDCAA"/>
                </a:solidFill>
                <a:effectLst/>
                <a:latin typeface="Menlo" panose="020B0609030804020204" pitchFamily="49" charset="0"/>
              </a:rPr>
              <a:t>write_out</a:t>
            </a:r>
            <a:r>
              <a:rPr lang="en-GB" sz="1600" b="0" dirty="0">
                <a:solidFill>
                  <a:srgbClr val="CCCCCC"/>
                </a:solidFill>
                <a:effectLst/>
                <a:latin typeface="Menlo" panose="020B0609030804020204" pitchFamily="49" charset="0"/>
              </a:rPr>
              <a:t>(</a:t>
            </a:r>
            <a:r>
              <a:rPr lang="en-GB" sz="1600" b="0" dirty="0">
                <a:solidFill>
                  <a:srgbClr val="CE9178"/>
                </a:solidFill>
                <a:effectLst/>
                <a:latin typeface="Menlo" panose="020B0609030804020204" pitchFamily="49" charset="0"/>
              </a:rPr>
              <a:t>"</a:t>
            </a:r>
            <a:r>
              <a:rPr lang="en-GB" sz="1600" b="0" dirty="0" err="1">
                <a:solidFill>
                  <a:srgbClr val="CE9178"/>
                </a:solidFill>
                <a:effectLst/>
                <a:latin typeface="Menlo" panose="020B0609030804020204" pitchFamily="49" charset="0"/>
              </a:rPr>
              <a:t>output.dat</a:t>
            </a:r>
            <a:r>
              <a:rPr lang="en-GB" sz="1600" b="0" dirty="0">
                <a:solidFill>
                  <a:srgbClr val="CE9178"/>
                </a:solidFill>
                <a:effectLst/>
                <a:latin typeface="Menlo" panose="020B0609030804020204" pitchFamily="49" charset="0"/>
              </a:rPr>
              <a:t>"</a:t>
            </a:r>
            <a:r>
              <a:rPr lang="en-GB" sz="1600" b="0" dirty="0">
                <a:solidFill>
                  <a:srgbClr val="CCCCCC"/>
                </a:solidFill>
                <a:effectLst/>
                <a:latin typeface="Menlo" panose="020B0609030804020204" pitchFamily="49" charset="0"/>
              </a:rPr>
              <a:t>, </a:t>
            </a:r>
            <a:r>
              <a:rPr lang="en-GB" sz="1600" b="0" dirty="0" err="1">
                <a:solidFill>
                  <a:srgbClr val="CCCCCC"/>
                </a:solidFill>
                <a:effectLst/>
                <a:latin typeface="Menlo" panose="020B0609030804020204" pitchFamily="49" charset="0"/>
              </a:rPr>
              <a:t>yValues</a:t>
            </a:r>
            <a:r>
              <a:rPr lang="en-GB" sz="1600" b="0" dirty="0">
                <a:solidFill>
                  <a:srgbClr val="CCCCCC"/>
                </a:solidFill>
                <a:effectLst/>
                <a:latin typeface="Menlo" panose="020B0609030804020204" pitchFamily="49" charset="0"/>
              </a:rPr>
              <a:t>);</a:t>
            </a:r>
          </a:p>
          <a:p>
            <a:br>
              <a:rPr lang="en-GB" sz="1600" b="0" dirty="0">
                <a:solidFill>
                  <a:srgbClr val="CCCCCC"/>
                </a:solidFill>
                <a:effectLst/>
                <a:latin typeface="Menlo" panose="020B0609030804020204" pitchFamily="49" charset="0"/>
              </a:rPr>
            </a:br>
            <a:r>
              <a:rPr lang="en-GB" sz="1600" b="0" dirty="0">
                <a:solidFill>
                  <a:srgbClr val="C586C0"/>
                </a:solidFill>
                <a:effectLst/>
                <a:latin typeface="Menlo" panose="020B0609030804020204" pitchFamily="49" charset="0"/>
              </a:rPr>
              <a:t>return</a:t>
            </a:r>
            <a:r>
              <a:rPr lang="en-GB" sz="1600" b="0" dirty="0">
                <a:solidFill>
                  <a:srgbClr val="CCCCCC"/>
                </a:solidFill>
                <a:effectLst/>
                <a:latin typeface="Menlo" panose="020B0609030804020204" pitchFamily="49" charset="0"/>
              </a:rPr>
              <a:t> </a:t>
            </a:r>
            <a:r>
              <a:rPr lang="en-GB" sz="1600" b="0" dirty="0">
                <a:solidFill>
                  <a:srgbClr val="B5CEA8"/>
                </a:solidFill>
                <a:effectLst/>
                <a:latin typeface="Menlo" panose="020B0609030804020204" pitchFamily="49" charset="0"/>
              </a:rPr>
              <a:t>0</a:t>
            </a:r>
            <a:r>
              <a:rPr lang="en-GB" sz="1600" b="0" dirty="0">
                <a:solidFill>
                  <a:srgbClr val="CCCCCC"/>
                </a:solidFill>
                <a:effectLst/>
                <a:latin typeface="Menlo" panose="020B0609030804020204" pitchFamily="49" charset="0"/>
              </a:rPr>
              <a:t>;</a:t>
            </a:r>
          </a:p>
          <a:p>
            <a:r>
              <a:rPr lang="en-GB" sz="1600" b="0" dirty="0">
                <a:solidFill>
                  <a:srgbClr val="CCCCCC"/>
                </a:solidFill>
                <a:effectLst/>
                <a:latin typeface="Menlo" panose="020B0609030804020204" pitchFamily="49" charset="0"/>
              </a:rPr>
              <a:t>}</a:t>
            </a:r>
          </a:p>
        </p:txBody>
      </p:sp>
      <p:sp>
        <p:nvSpPr>
          <p:cNvPr id="7" name="TextBox 6">
            <a:extLst>
              <a:ext uri="{FF2B5EF4-FFF2-40B4-BE49-F238E27FC236}">
                <a16:creationId xmlns:a16="http://schemas.microsoft.com/office/drawing/2014/main" id="{21B3F6F6-CF6C-6DAD-2ECE-B21DEF5090C0}"/>
              </a:ext>
            </a:extLst>
          </p:cNvPr>
          <p:cNvSpPr txBox="1"/>
          <p:nvPr/>
        </p:nvSpPr>
        <p:spPr>
          <a:xfrm>
            <a:off x="5956300" y="2719400"/>
            <a:ext cx="6104466" cy="3539430"/>
          </a:xfrm>
          <a:prstGeom prst="rect">
            <a:avLst/>
          </a:prstGeom>
          <a:solidFill>
            <a:schemeClr val="bg1"/>
          </a:solidFill>
          <a:ln w="31750">
            <a:solidFill>
              <a:srgbClr val="FF0000"/>
            </a:solidFill>
          </a:ln>
        </p:spPr>
        <p:txBody>
          <a:bodyPr wrap="square">
            <a:spAutoFit/>
          </a:bodyPr>
          <a:lstStyle/>
          <a:p>
            <a:r>
              <a:rPr lang="en-GB" sz="1400" b="0" dirty="0">
                <a:solidFill>
                  <a:srgbClr val="6A9955"/>
                </a:solidFill>
                <a:effectLst/>
                <a:latin typeface="Menlo" panose="020B0609030804020204" pitchFamily="49" charset="0"/>
              </a:rPr>
              <a:t>// Function that returns e^(-1/x^2), or 0 if the input is 0</a:t>
            </a:r>
            <a:endParaRPr lang="en-GB" sz="1400" b="0" dirty="0">
              <a:solidFill>
                <a:srgbClr val="CCCCCC"/>
              </a:solidFill>
              <a:effectLst/>
              <a:latin typeface="Menlo" panose="020B0609030804020204" pitchFamily="49" charset="0"/>
            </a:endParaRPr>
          </a:p>
          <a:p>
            <a:r>
              <a:rPr lang="en-GB" sz="1400" b="0" dirty="0">
                <a:solidFill>
                  <a:srgbClr val="4EC9B0"/>
                </a:solidFill>
                <a:effectLst/>
                <a:latin typeface="Menlo" panose="020B0609030804020204" pitchFamily="49" charset="0"/>
              </a:rPr>
              <a:t>vector</a:t>
            </a:r>
            <a:r>
              <a:rPr lang="en-GB" sz="1400" b="0" dirty="0">
                <a:solidFill>
                  <a:srgbClr val="CCCCCC"/>
                </a:solidFill>
                <a:effectLst/>
                <a:latin typeface="Menlo" panose="020B0609030804020204" pitchFamily="49" charset="0"/>
              </a:rPr>
              <a:t>&lt;</a:t>
            </a:r>
            <a:r>
              <a:rPr lang="en-GB" sz="1400" b="0" dirty="0">
                <a:solidFill>
                  <a:srgbClr val="569CD6"/>
                </a:solidFill>
                <a:effectLst/>
                <a:latin typeface="Menlo" panose="020B0609030804020204" pitchFamily="49" charset="0"/>
              </a:rPr>
              <a:t>double</a:t>
            </a:r>
            <a:r>
              <a:rPr lang="en-GB" sz="1400" b="0" dirty="0">
                <a:solidFill>
                  <a:srgbClr val="CCCCCC"/>
                </a:solidFill>
                <a:effectLst/>
                <a:latin typeface="Menlo" panose="020B0609030804020204" pitchFamily="49" charset="0"/>
              </a:rPr>
              <a:t>&gt; </a:t>
            </a:r>
            <a:r>
              <a:rPr lang="en-GB" sz="1400" b="0" dirty="0" err="1">
                <a:solidFill>
                  <a:srgbClr val="DCDCAA"/>
                </a:solidFill>
                <a:effectLst/>
                <a:latin typeface="Menlo" panose="020B0609030804020204" pitchFamily="49" charset="0"/>
              </a:rPr>
              <a:t>func</a:t>
            </a:r>
            <a:r>
              <a:rPr lang="en-GB" sz="1400" b="0" dirty="0">
                <a:solidFill>
                  <a:srgbClr val="CCCCCC"/>
                </a:solidFill>
                <a:effectLst/>
                <a:latin typeface="Menlo" panose="020B0609030804020204" pitchFamily="49" charset="0"/>
              </a:rPr>
              <a:t>(</a:t>
            </a:r>
            <a:r>
              <a:rPr lang="en-GB" sz="1400" b="0" dirty="0">
                <a:solidFill>
                  <a:srgbClr val="4EC9B0"/>
                </a:solidFill>
                <a:effectLst/>
                <a:latin typeface="Menlo" panose="020B0609030804020204" pitchFamily="49" charset="0"/>
              </a:rPr>
              <a:t>vector</a:t>
            </a:r>
            <a:r>
              <a:rPr lang="en-GB" sz="1400" b="0" dirty="0">
                <a:solidFill>
                  <a:srgbClr val="CCCCCC"/>
                </a:solidFill>
                <a:effectLst/>
                <a:latin typeface="Menlo" panose="020B0609030804020204" pitchFamily="49" charset="0"/>
              </a:rPr>
              <a:t>&lt;</a:t>
            </a:r>
            <a:r>
              <a:rPr lang="en-GB" sz="1400" b="0" dirty="0">
                <a:solidFill>
                  <a:srgbClr val="569CD6"/>
                </a:solidFill>
                <a:effectLst/>
                <a:latin typeface="Menlo" panose="020B0609030804020204" pitchFamily="49" charset="0"/>
              </a:rPr>
              <a:t>double</a:t>
            </a:r>
            <a:r>
              <a:rPr lang="en-GB" sz="1400" b="0" dirty="0">
                <a:solidFill>
                  <a:srgbClr val="CCCCCC"/>
                </a:solidFill>
                <a:effectLst/>
                <a:latin typeface="Menlo" panose="020B0609030804020204" pitchFamily="49" charset="0"/>
              </a:rPr>
              <a:t>&gt; </a:t>
            </a:r>
            <a:r>
              <a:rPr lang="en-GB" sz="1400" b="0" dirty="0" err="1">
                <a:solidFill>
                  <a:srgbClr val="9CDCFE"/>
                </a:solidFill>
                <a:effectLst/>
                <a:latin typeface="Menlo" panose="020B0609030804020204" pitchFamily="49" charset="0"/>
              </a:rPr>
              <a:t>xValues</a:t>
            </a:r>
            <a:r>
              <a:rPr lang="en-GB" sz="1400" b="0" dirty="0">
                <a:solidFill>
                  <a:srgbClr val="CCCCCC"/>
                </a:solidFill>
                <a:effectLst/>
                <a:latin typeface="Menlo" panose="020B0609030804020204" pitchFamily="49" charset="0"/>
              </a:rPr>
              <a:t>) {</a:t>
            </a:r>
          </a:p>
          <a:p>
            <a:r>
              <a:rPr lang="en-GB" sz="1400" b="0" dirty="0">
                <a:solidFill>
                  <a:srgbClr val="CCCCCC"/>
                </a:solidFill>
                <a:effectLst/>
                <a:latin typeface="Menlo" panose="020B0609030804020204" pitchFamily="49" charset="0"/>
              </a:rPr>
              <a:t>vector</a:t>
            </a:r>
            <a:r>
              <a:rPr lang="en-GB" sz="1400" b="0" dirty="0">
                <a:solidFill>
                  <a:srgbClr val="D4D4D4"/>
                </a:solidFill>
                <a:effectLst/>
                <a:latin typeface="Menlo" panose="020B0609030804020204" pitchFamily="49" charset="0"/>
              </a:rPr>
              <a:t>&lt;</a:t>
            </a:r>
            <a:r>
              <a:rPr lang="en-GB" sz="1400" b="0" dirty="0">
                <a:solidFill>
                  <a:srgbClr val="569CD6"/>
                </a:solidFill>
                <a:effectLst/>
                <a:latin typeface="Menlo" panose="020B0609030804020204" pitchFamily="49" charset="0"/>
              </a:rPr>
              <a:t>double</a:t>
            </a:r>
            <a:r>
              <a:rPr lang="en-GB" sz="1400" b="0" dirty="0">
                <a:solidFill>
                  <a:srgbClr val="D4D4D4"/>
                </a:solidFill>
                <a:effectLst/>
                <a:latin typeface="Menlo" panose="020B0609030804020204" pitchFamily="49" charset="0"/>
              </a:rPr>
              <a:t>&gt;</a:t>
            </a:r>
            <a:r>
              <a:rPr lang="en-GB" sz="1400" b="0" dirty="0">
                <a:solidFill>
                  <a:srgbClr val="CCCCCC"/>
                </a:solidFill>
                <a:effectLst/>
                <a:latin typeface="Menlo" panose="020B0609030804020204" pitchFamily="49" charset="0"/>
              </a:rPr>
              <a:t> output</a:t>
            </a:r>
            <a:r>
              <a:rPr lang="en-GB" sz="1400" b="0" dirty="0">
                <a:solidFill>
                  <a:srgbClr val="D4D4D4"/>
                </a:solidFill>
                <a:effectLst/>
                <a:latin typeface="Menlo" panose="020B0609030804020204" pitchFamily="49" charset="0"/>
              </a:rPr>
              <a:t>=</a:t>
            </a:r>
            <a:r>
              <a:rPr lang="en-GB" sz="1400" b="0" dirty="0">
                <a:solidFill>
                  <a:srgbClr val="CCCCCC"/>
                </a:solidFill>
                <a:effectLst/>
                <a:latin typeface="Menlo" panose="020B0609030804020204" pitchFamily="49" charset="0"/>
              </a:rPr>
              <a:t> {};</a:t>
            </a:r>
          </a:p>
          <a:p>
            <a:br>
              <a:rPr lang="en-GB" sz="1400" b="0" dirty="0">
                <a:solidFill>
                  <a:srgbClr val="CCCCCC"/>
                </a:solidFill>
                <a:effectLst/>
                <a:latin typeface="Menlo" panose="020B0609030804020204" pitchFamily="49" charset="0"/>
              </a:rPr>
            </a:br>
            <a:r>
              <a:rPr lang="en-GB" sz="1400" b="0" dirty="0">
                <a:solidFill>
                  <a:srgbClr val="C586C0"/>
                </a:solidFill>
                <a:effectLst/>
                <a:latin typeface="Menlo" panose="020B0609030804020204" pitchFamily="49" charset="0"/>
              </a:rPr>
              <a:t>for</a:t>
            </a:r>
            <a:r>
              <a:rPr lang="en-GB" sz="1400" b="0" dirty="0">
                <a:solidFill>
                  <a:srgbClr val="CCCCCC"/>
                </a:solidFill>
                <a:effectLst/>
                <a:latin typeface="Menlo" panose="020B0609030804020204" pitchFamily="49" charset="0"/>
              </a:rPr>
              <a:t> (</a:t>
            </a:r>
            <a:r>
              <a:rPr lang="en-GB" sz="1400" b="0" dirty="0">
                <a:solidFill>
                  <a:srgbClr val="569CD6"/>
                </a:solidFill>
                <a:effectLst/>
                <a:latin typeface="Menlo" panose="020B0609030804020204" pitchFamily="49" charset="0"/>
              </a:rPr>
              <a:t>int</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i</a:t>
            </a:r>
            <a:r>
              <a:rPr lang="en-GB" sz="1400" b="0" dirty="0">
                <a:solidFill>
                  <a:srgbClr val="CCCCCC"/>
                </a:solidFill>
                <a:effectLst/>
                <a:latin typeface="Menlo" panose="020B0609030804020204" pitchFamily="49" charset="0"/>
              </a:rPr>
              <a:t> </a:t>
            </a:r>
            <a:r>
              <a:rPr lang="en-GB" sz="1400" b="0" dirty="0">
                <a:solidFill>
                  <a:srgbClr val="D4D4D4"/>
                </a:solidFill>
                <a:effectLst/>
                <a:latin typeface="Menlo" panose="020B0609030804020204" pitchFamily="49" charset="0"/>
              </a:rPr>
              <a:t>=</a:t>
            </a:r>
            <a:r>
              <a:rPr lang="en-GB" sz="1400" b="0" dirty="0">
                <a:solidFill>
                  <a:srgbClr val="CCCCCC"/>
                </a:solidFill>
                <a:effectLst/>
                <a:latin typeface="Menlo" panose="020B0609030804020204" pitchFamily="49" charset="0"/>
              </a:rPr>
              <a:t> </a:t>
            </a:r>
            <a:r>
              <a:rPr lang="en-GB" sz="1400" b="0" dirty="0">
                <a:solidFill>
                  <a:srgbClr val="B5CEA8"/>
                </a:solidFill>
                <a:effectLst/>
                <a:latin typeface="Menlo" panose="020B0609030804020204" pitchFamily="49" charset="0"/>
              </a:rPr>
              <a:t>0</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i</a:t>
            </a:r>
            <a:r>
              <a:rPr lang="en-GB" sz="1400" b="0" dirty="0">
                <a:solidFill>
                  <a:srgbClr val="CCCCCC"/>
                </a:solidFill>
                <a:effectLst/>
                <a:latin typeface="Menlo" panose="020B0609030804020204" pitchFamily="49" charset="0"/>
              </a:rPr>
              <a:t> </a:t>
            </a:r>
            <a:r>
              <a:rPr lang="en-GB" sz="1400" b="0" dirty="0">
                <a:solidFill>
                  <a:srgbClr val="D4D4D4"/>
                </a:solidFill>
                <a:effectLst/>
                <a:latin typeface="Menlo" panose="020B0609030804020204" pitchFamily="49" charset="0"/>
              </a:rPr>
              <a:t>&lt;</a:t>
            </a:r>
            <a:r>
              <a:rPr lang="en-GB" sz="1400" b="0" dirty="0">
                <a:solidFill>
                  <a:srgbClr val="CCCCCC"/>
                </a:solidFill>
                <a:effectLst/>
                <a:latin typeface="Menlo" panose="020B0609030804020204" pitchFamily="49" charset="0"/>
              </a:rPr>
              <a:t> </a:t>
            </a:r>
            <a:r>
              <a:rPr lang="en-GB" sz="1400" b="0" dirty="0" err="1">
                <a:solidFill>
                  <a:srgbClr val="9CDCFE"/>
                </a:solidFill>
                <a:effectLst/>
                <a:latin typeface="Menlo" panose="020B0609030804020204" pitchFamily="49" charset="0"/>
              </a:rPr>
              <a:t>xValues</a:t>
            </a:r>
            <a:r>
              <a:rPr lang="en-GB" sz="1400" b="0" dirty="0" err="1">
                <a:solidFill>
                  <a:srgbClr val="CCCCCC"/>
                </a:solidFill>
                <a:effectLst/>
                <a:latin typeface="Menlo" panose="020B0609030804020204" pitchFamily="49" charset="0"/>
              </a:rPr>
              <a:t>.</a:t>
            </a:r>
            <a:r>
              <a:rPr lang="en-GB" sz="1400" b="0" dirty="0" err="1">
                <a:solidFill>
                  <a:srgbClr val="DCDCAA"/>
                </a:solidFill>
                <a:effectLst/>
                <a:latin typeface="Menlo" panose="020B0609030804020204" pitchFamily="49" charset="0"/>
              </a:rPr>
              <a:t>size</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i</a:t>
            </a:r>
            <a:r>
              <a:rPr lang="en-GB" sz="1400" b="0" dirty="0">
                <a:solidFill>
                  <a:srgbClr val="D4D4D4"/>
                </a:solidFill>
                <a:effectLst/>
                <a:latin typeface="Menlo" panose="020B0609030804020204" pitchFamily="49" charset="0"/>
              </a:rPr>
              <a:t>++</a:t>
            </a:r>
            <a:r>
              <a:rPr lang="en-GB" sz="1400" b="0" dirty="0">
                <a:solidFill>
                  <a:srgbClr val="CCCCCC"/>
                </a:solidFill>
                <a:effectLst/>
                <a:latin typeface="Menlo" panose="020B0609030804020204" pitchFamily="49" charset="0"/>
              </a:rPr>
              <a:t>) {</a:t>
            </a:r>
          </a:p>
          <a:p>
            <a:br>
              <a:rPr lang="en-GB" sz="1400" b="0" dirty="0">
                <a:solidFill>
                  <a:srgbClr val="CCCCCC"/>
                </a:solidFill>
                <a:effectLst/>
                <a:latin typeface="Menlo" panose="020B0609030804020204" pitchFamily="49" charset="0"/>
              </a:rPr>
            </a:br>
            <a:r>
              <a:rPr lang="en-GB" sz="1400" b="0" dirty="0">
                <a:solidFill>
                  <a:srgbClr val="6A9955"/>
                </a:solidFill>
                <a:effectLst/>
                <a:latin typeface="Menlo" panose="020B0609030804020204" pitchFamily="49" charset="0"/>
              </a:rPr>
              <a:t>// Check whether the input is 0</a:t>
            </a:r>
            <a:endParaRPr lang="en-GB" sz="1400" b="0" dirty="0">
              <a:solidFill>
                <a:srgbClr val="CCCCCC"/>
              </a:solidFill>
              <a:effectLst/>
              <a:latin typeface="Menlo" panose="020B0609030804020204" pitchFamily="49" charset="0"/>
            </a:endParaRPr>
          </a:p>
          <a:p>
            <a:r>
              <a:rPr lang="en-GB" sz="1400" b="0" dirty="0">
                <a:solidFill>
                  <a:srgbClr val="C586C0"/>
                </a:solidFill>
                <a:effectLst/>
                <a:latin typeface="Menlo" panose="020B0609030804020204" pitchFamily="49" charset="0"/>
              </a:rPr>
              <a:t>if</a:t>
            </a:r>
            <a:r>
              <a:rPr lang="en-GB" sz="1400" b="0" dirty="0">
                <a:solidFill>
                  <a:srgbClr val="CCCCCC"/>
                </a:solidFill>
                <a:effectLst/>
                <a:latin typeface="Menlo" panose="020B0609030804020204" pitchFamily="49" charset="0"/>
              </a:rPr>
              <a:t> (</a:t>
            </a:r>
            <a:r>
              <a:rPr lang="en-GB" sz="1400" b="0" dirty="0" err="1">
                <a:solidFill>
                  <a:srgbClr val="9CDCFE"/>
                </a:solidFill>
                <a:effectLst/>
                <a:latin typeface="Menlo" panose="020B0609030804020204" pitchFamily="49" charset="0"/>
              </a:rPr>
              <a:t>xValues</a:t>
            </a:r>
            <a:r>
              <a:rPr lang="en-GB" sz="1400" b="0" dirty="0">
                <a:solidFill>
                  <a:srgbClr val="CCCCCC"/>
                </a:solidFill>
                <a:effectLst/>
                <a:latin typeface="Menlo" panose="020B0609030804020204" pitchFamily="49" charset="0"/>
              </a:rPr>
              <a:t>[</a:t>
            </a:r>
            <a:r>
              <a:rPr lang="en-GB" sz="1400" b="0" dirty="0" err="1">
                <a:solidFill>
                  <a:srgbClr val="CCCCCC"/>
                </a:solidFill>
                <a:effectLst/>
                <a:latin typeface="Menlo" panose="020B0609030804020204" pitchFamily="49" charset="0"/>
              </a:rPr>
              <a:t>i</a:t>
            </a:r>
            <a:r>
              <a:rPr lang="en-GB" sz="1400" b="0" dirty="0">
                <a:solidFill>
                  <a:srgbClr val="CCCCCC"/>
                </a:solidFill>
                <a:effectLst/>
                <a:latin typeface="Menlo" panose="020B0609030804020204" pitchFamily="49" charset="0"/>
              </a:rPr>
              <a:t>] </a:t>
            </a:r>
            <a:r>
              <a:rPr lang="en-GB" sz="1400" b="0" dirty="0">
                <a:solidFill>
                  <a:srgbClr val="D4D4D4"/>
                </a:solidFill>
                <a:effectLst/>
                <a:latin typeface="Menlo" panose="020B0609030804020204" pitchFamily="49" charset="0"/>
              </a:rPr>
              <a:t>==</a:t>
            </a:r>
            <a:r>
              <a:rPr lang="en-GB" sz="1400" b="0" dirty="0">
                <a:solidFill>
                  <a:srgbClr val="CCCCCC"/>
                </a:solidFill>
                <a:effectLst/>
                <a:latin typeface="Menlo" panose="020B0609030804020204" pitchFamily="49" charset="0"/>
              </a:rPr>
              <a:t> </a:t>
            </a:r>
            <a:r>
              <a:rPr lang="en-GB" sz="1400" b="0" dirty="0">
                <a:solidFill>
                  <a:srgbClr val="B5CEA8"/>
                </a:solidFill>
                <a:effectLst/>
                <a:latin typeface="Menlo" panose="020B0609030804020204" pitchFamily="49" charset="0"/>
              </a:rPr>
              <a:t>0</a:t>
            </a:r>
            <a:r>
              <a:rPr lang="en-GB" sz="1400" b="0" dirty="0">
                <a:solidFill>
                  <a:srgbClr val="CCCCCC"/>
                </a:solidFill>
                <a:effectLst/>
                <a:latin typeface="Menlo" panose="020B0609030804020204" pitchFamily="49" charset="0"/>
              </a:rPr>
              <a:t>){</a:t>
            </a:r>
          </a:p>
          <a:p>
            <a:r>
              <a:rPr lang="en-GB" sz="1400" b="0" dirty="0" err="1">
                <a:solidFill>
                  <a:srgbClr val="9CDCFE"/>
                </a:solidFill>
                <a:effectLst/>
                <a:latin typeface="Menlo" panose="020B0609030804020204" pitchFamily="49" charset="0"/>
              </a:rPr>
              <a:t>output</a:t>
            </a:r>
            <a:r>
              <a:rPr lang="en-GB" sz="1400" b="0" dirty="0" err="1">
                <a:solidFill>
                  <a:srgbClr val="CCCCCC"/>
                </a:solidFill>
                <a:effectLst/>
                <a:latin typeface="Menlo" panose="020B0609030804020204" pitchFamily="49" charset="0"/>
              </a:rPr>
              <a:t>.</a:t>
            </a:r>
            <a:r>
              <a:rPr lang="en-GB" sz="1400" b="0" dirty="0" err="1">
                <a:solidFill>
                  <a:srgbClr val="DCDCAA"/>
                </a:solidFill>
                <a:effectLst/>
                <a:latin typeface="Menlo" panose="020B0609030804020204" pitchFamily="49" charset="0"/>
              </a:rPr>
              <a:t>push_back</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0</a:t>
            </a:r>
            <a:r>
              <a:rPr lang="en-GB" sz="1400" b="0" dirty="0">
                <a:solidFill>
                  <a:srgbClr val="CCCCCC"/>
                </a:solidFill>
                <a:effectLst/>
                <a:latin typeface="Menlo" panose="020B0609030804020204" pitchFamily="49" charset="0"/>
              </a:rPr>
              <a:t>);</a:t>
            </a:r>
          </a:p>
          <a:p>
            <a:r>
              <a:rPr lang="en-GB" sz="1400" b="0" dirty="0">
                <a:solidFill>
                  <a:srgbClr val="CCCCCC"/>
                </a:solidFill>
                <a:effectLst/>
                <a:latin typeface="Menlo" panose="020B0609030804020204" pitchFamily="49" charset="0"/>
              </a:rPr>
              <a:t>} </a:t>
            </a:r>
            <a:r>
              <a:rPr lang="en-GB" sz="1400" b="0" dirty="0">
                <a:solidFill>
                  <a:srgbClr val="C586C0"/>
                </a:solidFill>
                <a:effectLst/>
                <a:latin typeface="Menlo" panose="020B0609030804020204" pitchFamily="49" charset="0"/>
              </a:rPr>
              <a:t>else</a:t>
            </a:r>
            <a:r>
              <a:rPr lang="en-GB" sz="1400" b="0" dirty="0">
                <a:solidFill>
                  <a:srgbClr val="CCCCCC"/>
                </a:solidFill>
                <a:effectLst/>
                <a:latin typeface="Menlo" panose="020B0609030804020204" pitchFamily="49" charset="0"/>
              </a:rPr>
              <a:t>{</a:t>
            </a:r>
          </a:p>
          <a:p>
            <a:r>
              <a:rPr lang="en-GB" sz="1400" b="0" dirty="0" err="1">
                <a:solidFill>
                  <a:srgbClr val="9CDCFE"/>
                </a:solidFill>
                <a:effectLst/>
                <a:latin typeface="Menlo" panose="020B0609030804020204" pitchFamily="49" charset="0"/>
              </a:rPr>
              <a:t>output</a:t>
            </a:r>
            <a:r>
              <a:rPr lang="en-GB" sz="1400" b="0" dirty="0" err="1">
                <a:solidFill>
                  <a:srgbClr val="CCCCCC"/>
                </a:solidFill>
                <a:effectLst/>
                <a:latin typeface="Menlo" panose="020B0609030804020204" pitchFamily="49" charset="0"/>
              </a:rPr>
              <a:t>.</a:t>
            </a:r>
            <a:r>
              <a:rPr lang="en-GB" sz="1400" b="0" dirty="0" err="1">
                <a:solidFill>
                  <a:srgbClr val="DCDCAA"/>
                </a:solidFill>
                <a:effectLst/>
                <a:latin typeface="Menlo" panose="020B0609030804020204" pitchFamily="49" charset="0"/>
              </a:rPr>
              <a:t>push_back</a:t>
            </a:r>
            <a:r>
              <a:rPr lang="en-GB" sz="1400" b="0" dirty="0">
                <a:solidFill>
                  <a:srgbClr val="CCCCCC"/>
                </a:solidFill>
                <a:effectLst/>
                <a:latin typeface="Menlo" panose="020B0609030804020204" pitchFamily="49" charset="0"/>
              </a:rPr>
              <a:t>(</a:t>
            </a:r>
            <a:r>
              <a:rPr lang="en-GB" sz="1400" b="0" dirty="0">
                <a:solidFill>
                  <a:srgbClr val="DCDCAA"/>
                </a:solidFill>
                <a:effectLst/>
                <a:latin typeface="Menlo" panose="020B0609030804020204" pitchFamily="49" charset="0"/>
              </a:rPr>
              <a:t>exp</a:t>
            </a:r>
            <a:r>
              <a:rPr lang="en-GB" sz="1400" b="0" dirty="0">
                <a:solidFill>
                  <a:srgbClr val="CCCCCC"/>
                </a:solidFill>
                <a:effectLst/>
                <a:latin typeface="Menlo" panose="020B0609030804020204" pitchFamily="49" charset="0"/>
              </a:rPr>
              <a:t>(</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1</a:t>
            </a:r>
            <a:r>
              <a:rPr lang="en-GB" sz="1400" b="0" dirty="0">
                <a:solidFill>
                  <a:srgbClr val="D4D4D4"/>
                </a:solidFill>
                <a:effectLst/>
                <a:latin typeface="Menlo" panose="020B0609030804020204" pitchFamily="49" charset="0"/>
              </a:rPr>
              <a:t>/</a:t>
            </a:r>
            <a:r>
              <a:rPr lang="en-GB" sz="1400" b="0" dirty="0">
                <a:solidFill>
                  <a:srgbClr val="DCDCAA"/>
                </a:solidFill>
                <a:effectLst/>
                <a:latin typeface="Menlo" panose="020B0609030804020204" pitchFamily="49" charset="0"/>
              </a:rPr>
              <a:t>pow</a:t>
            </a:r>
            <a:r>
              <a:rPr lang="en-GB" sz="1400" b="0" dirty="0">
                <a:solidFill>
                  <a:srgbClr val="CCCCCC"/>
                </a:solidFill>
                <a:effectLst/>
                <a:latin typeface="Menlo" panose="020B0609030804020204" pitchFamily="49" charset="0"/>
              </a:rPr>
              <a:t>(</a:t>
            </a:r>
            <a:r>
              <a:rPr lang="en-GB" sz="1400" b="0" dirty="0" err="1">
                <a:solidFill>
                  <a:srgbClr val="9CDCFE"/>
                </a:solidFill>
                <a:effectLst/>
                <a:latin typeface="Menlo" panose="020B0609030804020204" pitchFamily="49" charset="0"/>
              </a:rPr>
              <a:t>xValues</a:t>
            </a:r>
            <a:r>
              <a:rPr lang="en-GB" sz="1400" b="0" dirty="0">
                <a:solidFill>
                  <a:srgbClr val="CCCCCC"/>
                </a:solidFill>
                <a:effectLst/>
                <a:latin typeface="Menlo" panose="020B0609030804020204" pitchFamily="49" charset="0"/>
              </a:rPr>
              <a:t>[</a:t>
            </a:r>
            <a:r>
              <a:rPr lang="en-GB" sz="1400" b="0" dirty="0" err="1">
                <a:solidFill>
                  <a:srgbClr val="CCCCCC"/>
                </a:solidFill>
                <a:effectLst/>
                <a:latin typeface="Menlo" panose="020B0609030804020204" pitchFamily="49" charset="0"/>
              </a:rPr>
              <a:t>i</a:t>
            </a:r>
            <a:r>
              <a:rPr lang="en-GB" sz="1400" b="0" dirty="0">
                <a:solidFill>
                  <a:srgbClr val="CCCCCC"/>
                </a:solidFill>
                <a:effectLst/>
                <a:latin typeface="Menlo" panose="020B0609030804020204" pitchFamily="49" charset="0"/>
              </a:rPr>
              <a:t>], </a:t>
            </a:r>
            <a:r>
              <a:rPr lang="en-GB" sz="1400" b="0" dirty="0">
                <a:solidFill>
                  <a:srgbClr val="B5CEA8"/>
                </a:solidFill>
                <a:effectLst/>
                <a:latin typeface="Menlo" panose="020B0609030804020204" pitchFamily="49" charset="0"/>
              </a:rPr>
              <a:t>2</a:t>
            </a:r>
            <a:r>
              <a:rPr lang="en-GB" sz="1400" b="0" dirty="0">
                <a:solidFill>
                  <a:srgbClr val="CCCCCC"/>
                </a:solidFill>
                <a:effectLst/>
                <a:latin typeface="Menlo" panose="020B0609030804020204" pitchFamily="49" charset="0"/>
              </a:rPr>
              <a:t>)));</a:t>
            </a:r>
          </a:p>
          <a:p>
            <a:r>
              <a:rPr lang="en-GB" sz="1400" b="0" dirty="0">
                <a:solidFill>
                  <a:srgbClr val="CCCCCC"/>
                </a:solidFill>
                <a:effectLst/>
                <a:latin typeface="Menlo" panose="020B0609030804020204" pitchFamily="49" charset="0"/>
              </a:rPr>
              <a:t>}</a:t>
            </a:r>
          </a:p>
          <a:p>
            <a:r>
              <a:rPr lang="en-GB" sz="1400" b="0" dirty="0">
                <a:solidFill>
                  <a:srgbClr val="CCCCCC"/>
                </a:solidFill>
                <a:effectLst/>
                <a:latin typeface="Menlo" panose="020B0609030804020204" pitchFamily="49" charset="0"/>
              </a:rPr>
              <a:t>}</a:t>
            </a:r>
          </a:p>
          <a:p>
            <a:r>
              <a:rPr lang="en-GB" sz="1400" b="0" dirty="0">
                <a:solidFill>
                  <a:srgbClr val="C586C0"/>
                </a:solidFill>
                <a:effectLst/>
                <a:latin typeface="Menlo" panose="020B0609030804020204" pitchFamily="49" charset="0"/>
              </a:rPr>
              <a:t>return</a:t>
            </a:r>
            <a:r>
              <a:rPr lang="en-GB" sz="1400" b="0" dirty="0">
                <a:solidFill>
                  <a:srgbClr val="CCCCCC"/>
                </a:solidFill>
                <a:effectLst/>
                <a:latin typeface="Menlo" panose="020B0609030804020204" pitchFamily="49" charset="0"/>
              </a:rPr>
              <a:t> output;</a:t>
            </a:r>
          </a:p>
          <a:p>
            <a:r>
              <a:rPr lang="en-GB" sz="1400" b="0" dirty="0">
                <a:solidFill>
                  <a:srgbClr val="CCCCCC"/>
                </a:solidFill>
                <a:effectLst/>
                <a:latin typeface="Menlo" panose="020B0609030804020204" pitchFamily="49" charset="0"/>
              </a:rPr>
              <a:t>}</a:t>
            </a:r>
          </a:p>
        </p:txBody>
      </p:sp>
      <p:pic>
        <p:nvPicPr>
          <p:cNvPr id="8" name="Content Placeholder 4" descr="A graph of a function&#10;&#10;Description automatically generated">
            <a:extLst>
              <a:ext uri="{FF2B5EF4-FFF2-40B4-BE49-F238E27FC236}">
                <a16:creationId xmlns:a16="http://schemas.microsoft.com/office/drawing/2014/main" id="{E3E145B1-356E-CC82-FC3C-C3FEE20E10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18261" y="994350"/>
            <a:ext cx="4901934" cy="3785652"/>
          </a:xfrm>
        </p:spPr>
      </p:pic>
      <p:pic>
        <p:nvPicPr>
          <p:cNvPr id="1026" name="Picture 2" descr="When you're just starting HRT and the light hits your chest just right :  r/traaaaaaannnnnnnnnns">
            <a:extLst>
              <a:ext uri="{FF2B5EF4-FFF2-40B4-BE49-F238E27FC236}">
                <a16:creationId xmlns:a16="http://schemas.microsoft.com/office/drawing/2014/main" id="{EE1C0087-AB9E-0743-44BC-6C3B7A511E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632947"/>
            <a:ext cx="2225053" cy="22250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1177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dissolv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E86AD-DDB4-EB32-4AEE-9061EC6EE779}"/>
              </a:ext>
            </a:extLst>
          </p:cNvPr>
          <p:cNvSpPr>
            <a:spLocks noGrp="1"/>
          </p:cNvSpPr>
          <p:nvPr>
            <p:ph type="title"/>
          </p:nvPr>
        </p:nvSpPr>
        <p:spPr/>
        <p:txBody>
          <a:bodyPr/>
          <a:lstStyle/>
          <a:p>
            <a:r>
              <a:rPr lang="en-GB" dirty="0" err="1"/>
              <a:t>Khang</a:t>
            </a:r>
            <a:endParaRPr lang="en-GB" dirty="0"/>
          </a:p>
        </p:txBody>
      </p:sp>
      <p:sp>
        <p:nvSpPr>
          <p:cNvPr id="5" name="TextBox 4">
            <a:extLst>
              <a:ext uri="{FF2B5EF4-FFF2-40B4-BE49-F238E27FC236}">
                <a16:creationId xmlns:a16="http://schemas.microsoft.com/office/drawing/2014/main" id="{F265F066-48BD-F564-67EC-F49B72B1B1A5}"/>
              </a:ext>
            </a:extLst>
          </p:cNvPr>
          <p:cNvSpPr txBox="1"/>
          <p:nvPr/>
        </p:nvSpPr>
        <p:spPr>
          <a:xfrm>
            <a:off x="269217" y="1862192"/>
            <a:ext cx="6104466" cy="3323987"/>
          </a:xfrm>
          <a:prstGeom prst="rect">
            <a:avLst/>
          </a:prstGeom>
          <a:solidFill>
            <a:schemeClr val="bg1"/>
          </a:solidFill>
          <a:ln w="31750">
            <a:solidFill>
              <a:srgbClr val="FF0000"/>
            </a:solidFill>
          </a:ln>
        </p:spPr>
        <p:txBody>
          <a:bodyPr wrap="square">
            <a:spAutoFit/>
          </a:bodyPr>
          <a:lstStyle/>
          <a:p>
            <a:r>
              <a:rPr lang="en-GB" sz="1400" b="0" dirty="0">
                <a:solidFill>
                  <a:srgbClr val="569CD6"/>
                </a:solidFill>
                <a:effectLst/>
                <a:latin typeface="Menlo" panose="020B0609030804020204" pitchFamily="49" charset="0"/>
              </a:rPr>
              <a:t>int</a:t>
            </a:r>
            <a:r>
              <a:rPr lang="en-GB" sz="1400" b="0" dirty="0">
                <a:solidFill>
                  <a:srgbClr val="CCCCCC"/>
                </a:solidFill>
                <a:effectLst/>
                <a:latin typeface="Menlo" panose="020B0609030804020204" pitchFamily="49" charset="0"/>
              </a:rPr>
              <a:t> </a:t>
            </a:r>
            <a:r>
              <a:rPr lang="en-GB" sz="1400" b="0" dirty="0">
                <a:solidFill>
                  <a:srgbClr val="DCDCAA"/>
                </a:solidFill>
                <a:effectLst/>
                <a:latin typeface="Menlo" panose="020B0609030804020204" pitchFamily="49" charset="0"/>
              </a:rPr>
              <a:t>main</a:t>
            </a:r>
            <a:r>
              <a:rPr lang="en-GB" sz="1400" b="0" dirty="0">
                <a:solidFill>
                  <a:srgbClr val="CCCCCC"/>
                </a:solidFill>
                <a:effectLst/>
                <a:latin typeface="Menlo" panose="020B0609030804020204" pitchFamily="49" charset="0"/>
              </a:rPr>
              <a:t>()</a:t>
            </a:r>
          </a:p>
          <a:p>
            <a:r>
              <a:rPr lang="en-GB" sz="1400" b="0" dirty="0">
                <a:solidFill>
                  <a:srgbClr val="CCCCCC"/>
                </a:solidFill>
                <a:effectLst/>
                <a:latin typeface="Menlo" panose="020B0609030804020204" pitchFamily="49" charset="0"/>
              </a:rPr>
              <a:t>{</a:t>
            </a:r>
          </a:p>
          <a:p>
            <a:r>
              <a:rPr lang="en-GB" sz="1400" b="0" dirty="0">
                <a:solidFill>
                  <a:srgbClr val="6A9955"/>
                </a:solidFill>
                <a:effectLst/>
                <a:latin typeface="Menlo" panose="020B0609030804020204" pitchFamily="49" charset="0"/>
              </a:rPr>
              <a:t>// vector of range -10 to 10</a:t>
            </a:r>
            <a:endParaRPr lang="en-GB" sz="1400" b="0" dirty="0">
              <a:solidFill>
                <a:srgbClr val="CCCCCC"/>
              </a:solidFill>
              <a:effectLst/>
              <a:latin typeface="Menlo" panose="020B0609030804020204" pitchFamily="49" charset="0"/>
            </a:endParaRPr>
          </a:p>
          <a:p>
            <a:r>
              <a:rPr lang="en-GB" sz="1400" b="0" dirty="0">
                <a:solidFill>
                  <a:srgbClr val="CCCCCC"/>
                </a:solidFill>
                <a:effectLst/>
                <a:latin typeface="Menlo" panose="020B0609030804020204" pitchFamily="49" charset="0"/>
              </a:rPr>
              <a:t>vector</a:t>
            </a:r>
            <a:r>
              <a:rPr lang="en-GB" sz="1400" b="0" dirty="0">
                <a:solidFill>
                  <a:srgbClr val="D4D4D4"/>
                </a:solidFill>
                <a:effectLst/>
                <a:latin typeface="Menlo" panose="020B0609030804020204" pitchFamily="49" charset="0"/>
              </a:rPr>
              <a:t>&lt;</a:t>
            </a:r>
            <a:r>
              <a:rPr lang="en-GB" sz="1400" b="0" dirty="0">
                <a:solidFill>
                  <a:srgbClr val="569CD6"/>
                </a:solidFill>
                <a:effectLst/>
                <a:latin typeface="Menlo" panose="020B0609030804020204" pitchFamily="49" charset="0"/>
              </a:rPr>
              <a:t>double</a:t>
            </a:r>
            <a:r>
              <a:rPr lang="en-GB" sz="1400" b="0" dirty="0">
                <a:solidFill>
                  <a:srgbClr val="D4D4D4"/>
                </a:solidFill>
                <a:effectLst/>
                <a:latin typeface="Menlo" panose="020B0609030804020204" pitchFamily="49" charset="0"/>
              </a:rPr>
              <a:t>&gt;</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vect_inp</a:t>
            </a:r>
            <a:r>
              <a:rPr lang="en-GB" sz="1400" b="0" dirty="0">
                <a:solidFill>
                  <a:srgbClr val="CCCCCC"/>
                </a:solidFill>
                <a:effectLst/>
                <a:latin typeface="Menlo" panose="020B0609030804020204" pitchFamily="49" charset="0"/>
              </a:rPr>
              <a:t>{</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10</a:t>
            </a:r>
            <a:r>
              <a:rPr lang="en-GB" sz="1400" b="0" dirty="0">
                <a:solidFill>
                  <a:srgbClr val="CCCCCC"/>
                </a:solidFill>
                <a:effectLst/>
                <a:latin typeface="Menlo" panose="020B0609030804020204" pitchFamily="49" charset="0"/>
              </a:rPr>
              <a:t>,</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9</a:t>
            </a:r>
            <a:r>
              <a:rPr lang="en-GB" sz="1400" b="0" dirty="0">
                <a:solidFill>
                  <a:srgbClr val="CCCCCC"/>
                </a:solidFill>
                <a:effectLst/>
                <a:latin typeface="Menlo" panose="020B0609030804020204" pitchFamily="49" charset="0"/>
              </a:rPr>
              <a:t>,</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8</a:t>
            </a:r>
            <a:r>
              <a:rPr lang="en-GB" sz="1400" b="0" dirty="0">
                <a:solidFill>
                  <a:srgbClr val="CCCCCC"/>
                </a:solidFill>
                <a:effectLst/>
                <a:latin typeface="Menlo" panose="020B0609030804020204" pitchFamily="49" charset="0"/>
              </a:rPr>
              <a:t>,</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7</a:t>
            </a:r>
            <a:r>
              <a:rPr lang="en-GB" sz="1400" b="0" dirty="0">
                <a:solidFill>
                  <a:srgbClr val="CCCCCC"/>
                </a:solidFill>
                <a:effectLst/>
                <a:latin typeface="Menlo" panose="020B0609030804020204" pitchFamily="49" charset="0"/>
              </a:rPr>
              <a:t>,</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6</a:t>
            </a:r>
            <a:r>
              <a:rPr lang="en-GB" sz="1400" b="0" dirty="0">
                <a:solidFill>
                  <a:srgbClr val="CCCCCC"/>
                </a:solidFill>
                <a:effectLst/>
                <a:latin typeface="Menlo" panose="020B0609030804020204" pitchFamily="49" charset="0"/>
              </a:rPr>
              <a:t>,</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5</a:t>
            </a:r>
            <a:r>
              <a:rPr lang="en-GB" sz="1400" b="0" dirty="0">
                <a:solidFill>
                  <a:srgbClr val="CCCCCC"/>
                </a:solidFill>
                <a:effectLst/>
                <a:latin typeface="Menlo" panose="020B0609030804020204" pitchFamily="49" charset="0"/>
              </a:rPr>
              <a:t>,</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4</a:t>
            </a:r>
            <a:r>
              <a:rPr lang="en-GB" sz="1400" b="0" dirty="0">
                <a:solidFill>
                  <a:srgbClr val="CCCCCC"/>
                </a:solidFill>
                <a:effectLst/>
                <a:latin typeface="Menlo" panose="020B0609030804020204" pitchFamily="49" charset="0"/>
              </a:rPr>
              <a:t>,</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3</a:t>
            </a:r>
            <a:r>
              <a:rPr lang="en-GB" sz="1400" b="0" dirty="0">
                <a:solidFill>
                  <a:srgbClr val="CCCCCC"/>
                </a:solidFill>
                <a:effectLst/>
                <a:latin typeface="Menlo" panose="020B0609030804020204" pitchFamily="49" charset="0"/>
              </a:rPr>
              <a:t>,</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2</a:t>
            </a:r>
            <a:r>
              <a:rPr lang="en-GB" sz="1400" b="0" dirty="0">
                <a:solidFill>
                  <a:srgbClr val="CCCCCC"/>
                </a:solidFill>
                <a:effectLst/>
                <a:latin typeface="Menlo" panose="020B0609030804020204" pitchFamily="49" charset="0"/>
              </a:rPr>
              <a:t>,</a:t>
            </a:r>
            <a:r>
              <a:rPr lang="en-GB" sz="1400" b="0" dirty="0">
                <a:solidFill>
                  <a:srgbClr val="D4D4D4"/>
                </a:solidFill>
                <a:effectLst/>
                <a:latin typeface="Menlo" panose="020B0609030804020204" pitchFamily="49" charset="0"/>
              </a:rPr>
              <a:t>-</a:t>
            </a:r>
            <a:r>
              <a:rPr lang="en-GB" sz="1400" b="0" dirty="0">
                <a:solidFill>
                  <a:srgbClr val="B5CEA8"/>
                </a:solidFill>
                <a:effectLst/>
                <a:latin typeface="Menlo" panose="020B0609030804020204" pitchFamily="49" charset="0"/>
              </a:rPr>
              <a:t>1</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0</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1</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2</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3</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4</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5</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6</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7</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8</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9</a:t>
            </a:r>
            <a:r>
              <a:rPr lang="en-GB" sz="1400" b="0" dirty="0">
                <a:solidFill>
                  <a:srgbClr val="CCCCCC"/>
                </a:solidFill>
                <a:effectLst/>
                <a:latin typeface="Menlo" panose="020B0609030804020204" pitchFamily="49" charset="0"/>
              </a:rPr>
              <a:t>,</a:t>
            </a:r>
            <a:r>
              <a:rPr lang="en-GB" sz="1400" b="0" dirty="0">
                <a:solidFill>
                  <a:srgbClr val="B5CEA8"/>
                </a:solidFill>
                <a:effectLst/>
                <a:latin typeface="Menlo" panose="020B0609030804020204" pitchFamily="49" charset="0"/>
              </a:rPr>
              <a:t>10</a:t>
            </a:r>
            <a:r>
              <a:rPr lang="en-GB" sz="1400" b="0" dirty="0">
                <a:solidFill>
                  <a:srgbClr val="CCCCCC"/>
                </a:solidFill>
                <a:effectLst/>
                <a:latin typeface="Menlo" panose="020B0609030804020204" pitchFamily="49" charset="0"/>
              </a:rPr>
              <a:t>};</a:t>
            </a:r>
          </a:p>
          <a:p>
            <a:r>
              <a:rPr lang="en-GB" sz="1400" b="0" dirty="0">
                <a:solidFill>
                  <a:srgbClr val="CCCCCC"/>
                </a:solidFill>
                <a:effectLst/>
                <a:latin typeface="Menlo" panose="020B0609030804020204" pitchFamily="49" charset="0"/>
              </a:rPr>
              <a:t>vector</a:t>
            </a:r>
            <a:r>
              <a:rPr lang="en-GB" sz="1400" b="0" dirty="0">
                <a:solidFill>
                  <a:srgbClr val="D4D4D4"/>
                </a:solidFill>
                <a:effectLst/>
                <a:latin typeface="Menlo" panose="020B0609030804020204" pitchFamily="49" charset="0"/>
              </a:rPr>
              <a:t>&lt;</a:t>
            </a:r>
            <a:r>
              <a:rPr lang="en-GB" sz="1400" b="0" dirty="0">
                <a:solidFill>
                  <a:srgbClr val="569CD6"/>
                </a:solidFill>
                <a:effectLst/>
                <a:latin typeface="Menlo" panose="020B0609030804020204" pitchFamily="49" charset="0"/>
              </a:rPr>
              <a:t>double</a:t>
            </a:r>
            <a:r>
              <a:rPr lang="en-GB" sz="1400" b="0" dirty="0">
                <a:solidFill>
                  <a:srgbClr val="D4D4D4"/>
                </a:solidFill>
                <a:effectLst/>
                <a:latin typeface="Menlo" panose="020B0609030804020204" pitchFamily="49" charset="0"/>
              </a:rPr>
              <a:t>&gt;</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vect_out</a:t>
            </a:r>
            <a:r>
              <a:rPr lang="en-GB" sz="1400" b="0" dirty="0">
                <a:solidFill>
                  <a:srgbClr val="CCCCCC"/>
                </a:solidFill>
                <a:effectLst/>
                <a:latin typeface="Menlo" panose="020B0609030804020204" pitchFamily="49" charset="0"/>
              </a:rPr>
              <a:t>;</a:t>
            </a:r>
          </a:p>
          <a:p>
            <a:br>
              <a:rPr lang="en-GB" sz="1400" b="0" dirty="0">
                <a:solidFill>
                  <a:srgbClr val="CCCCCC"/>
                </a:solidFill>
                <a:effectLst/>
                <a:latin typeface="Menlo" panose="020B0609030804020204" pitchFamily="49" charset="0"/>
              </a:rPr>
            </a:br>
            <a:r>
              <a:rPr lang="en-GB" sz="1400" b="0" dirty="0">
                <a:solidFill>
                  <a:srgbClr val="6A9955"/>
                </a:solidFill>
                <a:effectLst/>
                <a:latin typeface="Menlo" panose="020B0609030804020204" pitchFamily="49" charset="0"/>
              </a:rPr>
              <a:t>//passing vector into function</a:t>
            </a:r>
            <a:endParaRPr lang="en-GB" sz="1400" b="0" dirty="0">
              <a:solidFill>
                <a:srgbClr val="CCCCCC"/>
              </a:solidFill>
              <a:effectLst/>
              <a:latin typeface="Menlo" panose="020B0609030804020204" pitchFamily="49" charset="0"/>
            </a:endParaRPr>
          </a:p>
          <a:p>
            <a:r>
              <a:rPr lang="en-GB" sz="1400" b="0" dirty="0" err="1">
                <a:solidFill>
                  <a:srgbClr val="DCDCAA"/>
                </a:solidFill>
                <a:effectLst/>
                <a:latin typeface="Menlo" panose="020B0609030804020204" pitchFamily="49" charset="0"/>
              </a:rPr>
              <a:t>func</a:t>
            </a:r>
            <a:r>
              <a:rPr lang="en-GB" sz="1400" b="0" dirty="0">
                <a:solidFill>
                  <a:srgbClr val="CCCCCC"/>
                </a:solidFill>
                <a:effectLst/>
                <a:latin typeface="Menlo" panose="020B0609030804020204" pitchFamily="49" charset="0"/>
              </a:rPr>
              <a:t>(</a:t>
            </a:r>
            <a:r>
              <a:rPr lang="en-GB" sz="1400" b="0" dirty="0" err="1">
                <a:solidFill>
                  <a:srgbClr val="CCCCCC"/>
                </a:solidFill>
                <a:effectLst/>
                <a:latin typeface="Menlo" panose="020B0609030804020204" pitchFamily="49" charset="0"/>
              </a:rPr>
              <a:t>vect_inp</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vect_out</a:t>
            </a:r>
            <a:r>
              <a:rPr lang="en-GB" sz="1400" b="0" dirty="0">
                <a:solidFill>
                  <a:srgbClr val="CCCCCC"/>
                </a:solidFill>
                <a:effectLst/>
                <a:latin typeface="Menlo" panose="020B0609030804020204" pitchFamily="49" charset="0"/>
              </a:rPr>
              <a:t>);</a:t>
            </a:r>
          </a:p>
          <a:p>
            <a:br>
              <a:rPr lang="en-GB" sz="1400" b="0" dirty="0">
                <a:solidFill>
                  <a:srgbClr val="CCCCCC"/>
                </a:solidFill>
                <a:effectLst/>
                <a:latin typeface="Menlo" panose="020B0609030804020204" pitchFamily="49" charset="0"/>
              </a:rPr>
            </a:br>
            <a:r>
              <a:rPr lang="en-GB" sz="1400" b="0" dirty="0">
                <a:solidFill>
                  <a:srgbClr val="6A9955"/>
                </a:solidFill>
                <a:effectLst/>
                <a:latin typeface="Menlo" panose="020B0609030804020204" pitchFamily="49" charset="0"/>
              </a:rPr>
              <a:t>// write-to-file function</a:t>
            </a:r>
            <a:endParaRPr lang="en-GB" sz="1400" b="0" dirty="0">
              <a:solidFill>
                <a:srgbClr val="CCCCCC"/>
              </a:solidFill>
              <a:effectLst/>
              <a:latin typeface="Menlo" panose="020B0609030804020204" pitchFamily="49" charset="0"/>
            </a:endParaRPr>
          </a:p>
          <a:p>
            <a:r>
              <a:rPr lang="en-GB" sz="1400" b="0" dirty="0" err="1">
                <a:solidFill>
                  <a:srgbClr val="DCDCAA"/>
                </a:solidFill>
                <a:effectLst/>
                <a:latin typeface="Menlo" panose="020B0609030804020204" pitchFamily="49" charset="0"/>
              </a:rPr>
              <a:t>write_out</a:t>
            </a:r>
            <a:r>
              <a:rPr lang="en-GB" sz="1400" b="0" dirty="0">
                <a:solidFill>
                  <a:srgbClr val="CCCCCC"/>
                </a:solidFill>
                <a:effectLst/>
                <a:latin typeface="Menlo" panose="020B0609030804020204" pitchFamily="49" charset="0"/>
              </a:rPr>
              <a:t>(</a:t>
            </a:r>
            <a:r>
              <a:rPr lang="en-GB" sz="1400" b="0" dirty="0" err="1">
                <a:solidFill>
                  <a:srgbClr val="CCCCCC"/>
                </a:solidFill>
                <a:effectLst/>
                <a:latin typeface="Menlo" panose="020B0609030804020204" pitchFamily="49" charset="0"/>
              </a:rPr>
              <a:t>vect_inp</a:t>
            </a:r>
            <a:r>
              <a:rPr lang="en-GB" sz="1400" b="0" dirty="0">
                <a:solidFill>
                  <a:srgbClr val="CCCCCC"/>
                </a:solidFill>
                <a:effectLst/>
                <a:latin typeface="Menlo" panose="020B0609030804020204" pitchFamily="49" charset="0"/>
              </a:rPr>
              <a:t>, </a:t>
            </a:r>
            <a:r>
              <a:rPr lang="en-GB" sz="1400" b="0" dirty="0" err="1">
                <a:solidFill>
                  <a:srgbClr val="CCCCCC"/>
                </a:solidFill>
                <a:effectLst/>
                <a:latin typeface="Menlo" panose="020B0609030804020204" pitchFamily="49" charset="0"/>
              </a:rPr>
              <a:t>vect_out</a:t>
            </a:r>
            <a:r>
              <a:rPr lang="en-GB" sz="1400" b="0" dirty="0">
                <a:solidFill>
                  <a:srgbClr val="CCCCCC"/>
                </a:solidFill>
                <a:effectLst/>
                <a:latin typeface="Menlo" panose="020B0609030804020204" pitchFamily="49" charset="0"/>
              </a:rPr>
              <a:t>);</a:t>
            </a:r>
          </a:p>
          <a:p>
            <a:br>
              <a:rPr lang="en-GB" sz="1400" b="0" dirty="0">
                <a:solidFill>
                  <a:srgbClr val="CCCCCC"/>
                </a:solidFill>
                <a:effectLst/>
                <a:latin typeface="Menlo" panose="020B0609030804020204" pitchFamily="49" charset="0"/>
              </a:rPr>
            </a:br>
            <a:r>
              <a:rPr lang="en-GB" sz="1400" b="0" dirty="0">
                <a:solidFill>
                  <a:srgbClr val="C586C0"/>
                </a:solidFill>
                <a:effectLst/>
                <a:latin typeface="Menlo" panose="020B0609030804020204" pitchFamily="49" charset="0"/>
              </a:rPr>
              <a:t>return</a:t>
            </a:r>
            <a:r>
              <a:rPr lang="en-GB" sz="1400" b="0" dirty="0">
                <a:solidFill>
                  <a:srgbClr val="CCCCCC"/>
                </a:solidFill>
                <a:effectLst/>
                <a:latin typeface="Menlo" panose="020B0609030804020204" pitchFamily="49" charset="0"/>
              </a:rPr>
              <a:t> </a:t>
            </a:r>
            <a:r>
              <a:rPr lang="en-GB" sz="1400" b="0" dirty="0">
                <a:solidFill>
                  <a:srgbClr val="B5CEA8"/>
                </a:solidFill>
                <a:effectLst/>
                <a:latin typeface="Menlo" panose="020B0609030804020204" pitchFamily="49" charset="0"/>
              </a:rPr>
              <a:t>0</a:t>
            </a:r>
            <a:r>
              <a:rPr lang="en-GB" sz="1400" b="0" dirty="0">
                <a:solidFill>
                  <a:srgbClr val="CCCCCC"/>
                </a:solidFill>
                <a:effectLst/>
                <a:latin typeface="Menlo" panose="020B0609030804020204" pitchFamily="49" charset="0"/>
              </a:rPr>
              <a:t>;</a:t>
            </a:r>
          </a:p>
          <a:p>
            <a:r>
              <a:rPr lang="en-GB" sz="1400" b="0" dirty="0">
                <a:solidFill>
                  <a:srgbClr val="CCCCCC"/>
                </a:solidFill>
                <a:effectLst/>
                <a:latin typeface="Menlo" panose="020B0609030804020204" pitchFamily="49" charset="0"/>
              </a:rPr>
              <a:t>}</a:t>
            </a:r>
          </a:p>
        </p:txBody>
      </p:sp>
      <p:pic>
        <p:nvPicPr>
          <p:cNvPr id="7" name="Picture 6" descr="A graph of a graph&#10;&#10;Description automatically generated">
            <a:extLst>
              <a:ext uri="{FF2B5EF4-FFF2-40B4-BE49-F238E27FC236}">
                <a16:creationId xmlns:a16="http://schemas.microsoft.com/office/drawing/2014/main" id="{ED9C8CB0-0E7B-5DEE-C91F-0D3DE6C5B1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2300" y="2997200"/>
            <a:ext cx="5219700" cy="3860800"/>
          </a:xfrm>
          <a:prstGeom prst="rect">
            <a:avLst/>
          </a:prstGeom>
        </p:spPr>
      </p:pic>
    </p:spTree>
    <p:extLst>
      <p:ext uri="{BB962C8B-B14F-4D97-AF65-F5344CB8AC3E}">
        <p14:creationId xmlns:p14="http://schemas.microsoft.com/office/powerpoint/2010/main" val="404903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E99A4-A4B6-ACFA-2EE7-FD1E3E0E97FA}"/>
              </a:ext>
            </a:extLst>
          </p:cNvPr>
          <p:cNvSpPr>
            <a:spLocks noGrp="1"/>
          </p:cNvSpPr>
          <p:nvPr>
            <p:ph type="title"/>
          </p:nvPr>
        </p:nvSpPr>
        <p:spPr/>
        <p:txBody>
          <a:bodyPr/>
          <a:lstStyle/>
          <a:p>
            <a:r>
              <a:rPr lang="en-GB" dirty="0"/>
              <a:t>Mehul</a:t>
            </a:r>
          </a:p>
        </p:txBody>
      </p:sp>
      <p:sp>
        <p:nvSpPr>
          <p:cNvPr id="7" name="TextBox 6">
            <a:extLst>
              <a:ext uri="{FF2B5EF4-FFF2-40B4-BE49-F238E27FC236}">
                <a16:creationId xmlns:a16="http://schemas.microsoft.com/office/drawing/2014/main" id="{5AC7F820-3D24-C16D-49C1-D74B98FB7C16}"/>
              </a:ext>
            </a:extLst>
          </p:cNvPr>
          <p:cNvSpPr txBox="1"/>
          <p:nvPr/>
        </p:nvSpPr>
        <p:spPr>
          <a:xfrm>
            <a:off x="224366" y="1786172"/>
            <a:ext cx="6104466" cy="2585323"/>
          </a:xfrm>
          <a:prstGeom prst="rect">
            <a:avLst/>
          </a:prstGeom>
          <a:solidFill>
            <a:schemeClr val="bg1"/>
          </a:solidFill>
          <a:ln w="31750">
            <a:solidFill>
              <a:srgbClr val="FF0000"/>
            </a:solidFill>
          </a:ln>
        </p:spPr>
        <p:txBody>
          <a:bodyPr wrap="square">
            <a:spAutoFit/>
          </a:bodyPr>
          <a:lstStyle/>
          <a:p>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 </a:t>
            </a:r>
            <a:r>
              <a:rPr lang="en-GB" b="0" dirty="0" err="1">
                <a:solidFill>
                  <a:srgbClr val="DCDCAA"/>
                </a:solidFill>
                <a:effectLst/>
                <a:latin typeface="Menlo" panose="020B0609030804020204" pitchFamily="49" charset="0"/>
              </a:rPr>
              <a:t>func</a:t>
            </a:r>
            <a:r>
              <a:rPr lang="en-GB" b="0" dirty="0">
                <a:solidFill>
                  <a:srgbClr val="CCCCCC"/>
                </a:solidFill>
                <a:effectLst/>
                <a:latin typeface="Menlo" panose="020B0609030804020204" pitchFamily="49" charset="0"/>
              </a:rPr>
              <a:t>(</a:t>
            </a:r>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 </a:t>
            </a:r>
            <a:r>
              <a:rPr lang="en-GB" b="0" dirty="0">
                <a:solidFill>
                  <a:srgbClr val="9CDCFE"/>
                </a:solidFill>
                <a:effectLst/>
                <a:latin typeface="Menlo" panose="020B0609030804020204" pitchFamily="49" charset="0"/>
              </a:rPr>
              <a:t>x</a:t>
            </a:r>
            <a:r>
              <a:rPr lang="en-GB" b="0" dirty="0">
                <a:solidFill>
                  <a:srgbClr val="CCCCCC"/>
                </a:solidFill>
                <a:effectLst/>
                <a:latin typeface="Menlo" panose="020B0609030804020204" pitchFamily="49" charset="0"/>
              </a:rPr>
              <a:t>){</a:t>
            </a:r>
          </a:p>
          <a:p>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 f;</a:t>
            </a:r>
          </a:p>
          <a:p>
            <a:r>
              <a:rPr lang="en-GB" b="0" dirty="0">
                <a:solidFill>
                  <a:srgbClr val="C586C0"/>
                </a:solidFill>
                <a:effectLst/>
                <a:latin typeface="Menlo" panose="020B0609030804020204" pitchFamily="49" charset="0"/>
              </a:rPr>
              <a:t>if</a:t>
            </a:r>
            <a:r>
              <a:rPr lang="en-GB" b="0" dirty="0">
                <a:solidFill>
                  <a:srgbClr val="CCCCCC"/>
                </a:solidFill>
                <a:effectLst/>
                <a:latin typeface="Menlo" panose="020B0609030804020204" pitchFamily="49" charset="0"/>
              </a:rPr>
              <a:t> (x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0</a:t>
            </a:r>
            <a:r>
              <a:rPr lang="en-GB" b="0" dirty="0">
                <a:solidFill>
                  <a:srgbClr val="CCCCCC"/>
                </a:solidFill>
                <a:effectLst/>
                <a:latin typeface="Menlo" panose="020B0609030804020204" pitchFamily="49" charset="0"/>
              </a:rPr>
              <a:t>){ f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0</a:t>
            </a:r>
            <a:r>
              <a:rPr lang="en-GB" b="0" dirty="0">
                <a:solidFill>
                  <a:srgbClr val="CCCCCC"/>
                </a:solidFill>
                <a:effectLst/>
                <a:latin typeface="Menlo" panose="020B0609030804020204" pitchFamily="49" charset="0"/>
              </a:rPr>
              <a:t>;}</a:t>
            </a:r>
          </a:p>
          <a:p>
            <a:r>
              <a:rPr lang="en-GB" b="0" dirty="0">
                <a:solidFill>
                  <a:srgbClr val="C586C0"/>
                </a:solidFill>
                <a:effectLst/>
                <a:latin typeface="Menlo" panose="020B0609030804020204" pitchFamily="49" charset="0"/>
              </a:rPr>
              <a:t>else</a:t>
            </a:r>
            <a:r>
              <a:rPr lang="en-GB" b="0" dirty="0">
                <a:solidFill>
                  <a:srgbClr val="CCCCCC"/>
                </a:solidFill>
                <a:effectLst/>
                <a:latin typeface="Menlo" panose="020B0609030804020204" pitchFamily="49" charset="0"/>
              </a:rPr>
              <a:t> {</a:t>
            </a:r>
          </a:p>
          <a:p>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 poly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a:t>
            </a:r>
            <a:r>
              <a:rPr lang="en-GB" b="0" dirty="0">
                <a:solidFill>
                  <a:srgbClr val="B5CEA8"/>
                </a:solidFill>
                <a:effectLst/>
                <a:latin typeface="Menlo" panose="020B0609030804020204" pitchFamily="49" charset="0"/>
              </a:rPr>
              <a:t>1</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(x</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x));</a:t>
            </a:r>
          </a:p>
          <a:p>
            <a:r>
              <a:rPr lang="en-GB" b="0" dirty="0">
                <a:solidFill>
                  <a:srgbClr val="CCCCCC"/>
                </a:solidFill>
                <a:effectLst/>
                <a:latin typeface="Menlo" panose="020B0609030804020204" pitchFamily="49" charset="0"/>
              </a:rPr>
              <a:t>f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DCDCAA"/>
                </a:solidFill>
                <a:effectLst/>
                <a:latin typeface="Menlo" panose="020B0609030804020204" pitchFamily="49" charset="0"/>
              </a:rPr>
              <a:t>exp</a:t>
            </a:r>
            <a:r>
              <a:rPr lang="en-GB" b="0" dirty="0">
                <a:solidFill>
                  <a:srgbClr val="CCCCCC"/>
                </a:solidFill>
                <a:effectLst/>
                <a:latin typeface="Menlo" panose="020B0609030804020204" pitchFamily="49" charset="0"/>
              </a:rPr>
              <a:t>(</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poly);</a:t>
            </a:r>
          </a:p>
          <a:p>
            <a:r>
              <a:rPr lang="en-GB" b="0" dirty="0">
                <a:solidFill>
                  <a:srgbClr val="CCCCCC"/>
                </a:solidFill>
                <a:effectLst/>
                <a:latin typeface="Menlo" panose="020B0609030804020204" pitchFamily="49" charset="0"/>
              </a:rPr>
              <a:t>}</a:t>
            </a:r>
          </a:p>
          <a:p>
            <a:r>
              <a:rPr lang="en-GB" b="0" dirty="0">
                <a:solidFill>
                  <a:srgbClr val="C586C0"/>
                </a:solidFill>
                <a:effectLst/>
                <a:latin typeface="Menlo" panose="020B0609030804020204" pitchFamily="49" charset="0"/>
              </a:rPr>
              <a:t>return</a:t>
            </a:r>
            <a:r>
              <a:rPr lang="en-GB" b="0" dirty="0">
                <a:solidFill>
                  <a:srgbClr val="CCCCCC"/>
                </a:solidFill>
                <a:effectLst/>
                <a:latin typeface="Menlo" panose="020B0609030804020204" pitchFamily="49" charset="0"/>
              </a:rPr>
              <a:t> f;</a:t>
            </a:r>
          </a:p>
          <a:p>
            <a:r>
              <a:rPr lang="en-GB" b="0" dirty="0">
                <a:solidFill>
                  <a:srgbClr val="CCCCCC"/>
                </a:solidFill>
                <a:effectLst/>
                <a:latin typeface="Menlo" panose="020B0609030804020204" pitchFamily="49" charset="0"/>
              </a:rPr>
              <a:t>}</a:t>
            </a:r>
          </a:p>
        </p:txBody>
      </p:sp>
      <p:pic>
        <p:nvPicPr>
          <p:cNvPr id="5" name="Picture 4" descr="A graph of a function&#10;&#10;Description automatically generated">
            <a:extLst>
              <a:ext uri="{FF2B5EF4-FFF2-40B4-BE49-F238E27FC236}">
                <a16:creationId xmlns:a16="http://schemas.microsoft.com/office/drawing/2014/main" id="{F4DA02F8-5946-521E-472B-38940C8339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042582"/>
            <a:ext cx="5442464" cy="4195233"/>
          </a:xfrm>
          <a:prstGeom prst="rect">
            <a:avLst/>
          </a:prstGeom>
        </p:spPr>
      </p:pic>
    </p:spTree>
    <p:extLst>
      <p:ext uri="{BB962C8B-B14F-4D97-AF65-F5344CB8AC3E}">
        <p14:creationId xmlns:p14="http://schemas.microsoft.com/office/powerpoint/2010/main" val="38348782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60CF4-B99A-0EE2-EE27-CFCADC12B179}"/>
              </a:ext>
            </a:extLst>
          </p:cNvPr>
          <p:cNvSpPr>
            <a:spLocks noGrp="1"/>
          </p:cNvSpPr>
          <p:nvPr>
            <p:ph type="title"/>
          </p:nvPr>
        </p:nvSpPr>
        <p:spPr/>
        <p:txBody>
          <a:bodyPr/>
          <a:lstStyle/>
          <a:p>
            <a:r>
              <a:rPr lang="en-GB" dirty="0"/>
              <a:t>Rupesh</a:t>
            </a:r>
          </a:p>
        </p:txBody>
      </p:sp>
      <p:sp>
        <p:nvSpPr>
          <p:cNvPr id="5" name="TextBox 4">
            <a:extLst>
              <a:ext uri="{FF2B5EF4-FFF2-40B4-BE49-F238E27FC236}">
                <a16:creationId xmlns:a16="http://schemas.microsoft.com/office/drawing/2014/main" id="{958135AD-A4E8-7FBD-9484-B5F4CA52F1F7}"/>
              </a:ext>
            </a:extLst>
          </p:cNvPr>
          <p:cNvSpPr txBox="1"/>
          <p:nvPr/>
        </p:nvSpPr>
        <p:spPr>
          <a:xfrm>
            <a:off x="502676" y="2811271"/>
            <a:ext cx="3246967" cy="2031325"/>
          </a:xfrm>
          <a:prstGeom prst="rect">
            <a:avLst/>
          </a:prstGeom>
          <a:solidFill>
            <a:schemeClr val="bg1"/>
          </a:solidFill>
          <a:ln w="31750">
            <a:solidFill>
              <a:srgbClr val="FF0000"/>
            </a:solidFill>
          </a:ln>
        </p:spPr>
        <p:txBody>
          <a:bodyPr wrap="square">
            <a:spAutoFit/>
          </a:bodyPr>
          <a:lstStyle/>
          <a:p>
            <a:r>
              <a:rPr lang="en-GB" b="0" dirty="0">
                <a:solidFill>
                  <a:srgbClr val="CCCCCC"/>
                </a:solidFill>
                <a:effectLst/>
                <a:latin typeface="Menlo" panose="020B0609030804020204" pitchFamily="49" charset="0"/>
              </a:rPr>
              <a:t>Ans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np.array</a:t>
            </a:r>
            <a:r>
              <a:rPr lang="en-GB" b="0" dirty="0">
                <a:solidFill>
                  <a:srgbClr val="CCCCCC"/>
                </a:solidFill>
                <a:effectLst/>
                <a:latin typeface="Menlo" panose="020B0609030804020204" pitchFamily="49" charset="0"/>
              </a:rPr>
              <a:t>((</a:t>
            </a:r>
          </a:p>
          <a:p>
            <a:r>
              <a:rPr lang="en-GB" b="0" dirty="0">
                <a:solidFill>
                  <a:srgbClr val="B5CEA8"/>
                </a:solidFill>
                <a:effectLst/>
                <a:latin typeface="Menlo" panose="020B0609030804020204" pitchFamily="49" charset="0"/>
              </a:rPr>
              <a:t>0.99005</a:t>
            </a:r>
            <a:endParaRPr lang="en-GB" b="0" dirty="0">
              <a:solidFill>
                <a:srgbClr val="CCCCCC"/>
              </a:solidFill>
              <a:effectLst/>
              <a:latin typeface="Menlo" panose="020B0609030804020204" pitchFamily="49" charset="0"/>
            </a:endParaRPr>
          </a:p>
          <a:p>
            <a:r>
              <a:rPr lang="en-GB" b="0" dirty="0">
                <a:solidFill>
                  <a:srgbClr val="B5CEA8"/>
                </a:solidFill>
                <a:effectLst/>
                <a:latin typeface="Menlo" panose="020B0609030804020204" pitchFamily="49" charset="0"/>
              </a:rPr>
              <a:t>0.989637</a:t>
            </a:r>
            <a:r>
              <a:rPr lang="en-GB" b="0" dirty="0">
                <a:solidFill>
                  <a:srgbClr val="CCCCCC"/>
                </a:solidFill>
                <a:effectLst/>
                <a:latin typeface="Menlo" panose="020B0609030804020204" pitchFamily="49" charset="0"/>
              </a:rPr>
              <a:t>, </a:t>
            </a:r>
          </a:p>
          <a:p>
            <a:r>
              <a:rPr lang="en-GB" b="0" dirty="0">
                <a:solidFill>
                  <a:srgbClr val="B5CEA8"/>
                </a:solidFill>
                <a:effectLst/>
                <a:latin typeface="Menlo" panose="020B0609030804020204" pitchFamily="49" charset="0"/>
              </a:rPr>
              <a:t>0.989199</a:t>
            </a:r>
            <a:r>
              <a:rPr lang="en-GB" b="0" dirty="0">
                <a:solidFill>
                  <a:srgbClr val="CCCCCC"/>
                </a:solidFill>
                <a:effectLst/>
                <a:latin typeface="Menlo" panose="020B0609030804020204" pitchFamily="49" charset="0"/>
              </a:rPr>
              <a:t>, </a:t>
            </a:r>
          </a:p>
          <a:p>
            <a:r>
              <a:rPr lang="en-GB" b="0" dirty="0">
                <a:solidFill>
                  <a:srgbClr val="B5CEA8"/>
                </a:solidFill>
                <a:effectLst/>
                <a:latin typeface="Menlo" panose="020B0609030804020204" pitchFamily="49" charset="0"/>
              </a:rPr>
              <a:t>0.988732</a:t>
            </a:r>
            <a:r>
              <a:rPr lang="en-GB" b="0" dirty="0">
                <a:solidFill>
                  <a:srgbClr val="CCCCCC"/>
                </a:solidFill>
                <a:effectLst/>
                <a:latin typeface="Menlo" panose="020B0609030804020204" pitchFamily="49" charset="0"/>
              </a:rPr>
              <a:t>, </a:t>
            </a:r>
          </a:p>
          <a:p>
            <a:r>
              <a:rPr lang="en-GB" b="0" dirty="0">
                <a:solidFill>
                  <a:srgbClr val="B5CEA8"/>
                </a:solidFill>
                <a:effectLst/>
                <a:latin typeface="Menlo" panose="020B0609030804020204" pitchFamily="49" charset="0"/>
              </a:rPr>
              <a:t>0.988234</a:t>
            </a:r>
            <a:r>
              <a:rPr lang="en-GB" b="0" dirty="0">
                <a:solidFill>
                  <a:srgbClr val="CCCCCC"/>
                </a:solidFill>
                <a:effectLst/>
                <a:latin typeface="Menlo" panose="020B0609030804020204" pitchFamily="49" charset="0"/>
              </a:rPr>
              <a:t>, </a:t>
            </a:r>
          </a:p>
          <a:p>
            <a:r>
              <a:rPr lang="en-GB" b="0" dirty="0">
                <a:solidFill>
                  <a:srgbClr val="B5CEA8"/>
                </a:solidFill>
                <a:effectLst/>
                <a:latin typeface="Menlo" panose="020B0609030804020204" pitchFamily="49" charset="0"/>
              </a:rPr>
              <a:t>0.987703</a:t>
            </a:r>
            <a:r>
              <a:rPr lang="en-GB" b="0" dirty="0">
                <a:solidFill>
                  <a:srgbClr val="CCCCCC"/>
                </a:solidFill>
                <a:effectLst/>
                <a:latin typeface="Menlo" panose="020B0609030804020204" pitchFamily="49" charset="0"/>
              </a:rPr>
              <a:t>, </a:t>
            </a:r>
          </a:p>
        </p:txBody>
      </p:sp>
      <p:pic>
        <p:nvPicPr>
          <p:cNvPr id="7" name="Picture 6" descr="A graph of a function&#10;&#10;Description automatically generated">
            <a:extLst>
              <a:ext uri="{FF2B5EF4-FFF2-40B4-BE49-F238E27FC236}">
                <a16:creationId xmlns:a16="http://schemas.microsoft.com/office/drawing/2014/main" id="{13125F04-21AE-94E8-5577-2854574D12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0784" y="1416308"/>
            <a:ext cx="6643150" cy="5211234"/>
          </a:xfrm>
          <a:prstGeom prst="rect">
            <a:avLst/>
          </a:prstGeom>
        </p:spPr>
      </p:pic>
    </p:spTree>
    <p:extLst>
      <p:ext uri="{BB962C8B-B14F-4D97-AF65-F5344CB8AC3E}">
        <p14:creationId xmlns:p14="http://schemas.microsoft.com/office/powerpoint/2010/main" val="33055592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D48AC-ECB6-6F1E-6221-F6AEFDD729F5}"/>
              </a:ext>
            </a:extLst>
          </p:cNvPr>
          <p:cNvSpPr>
            <a:spLocks noGrp="1"/>
          </p:cNvSpPr>
          <p:nvPr>
            <p:ph type="title"/>
          </p:nvPr>
        </p:nvSpPr>
        <p:spPr/>
        <p:txBody>
          <a:bodyPr/>
          <a:lstStyle/>
          <a:p>
            <a:r>
              <a:rPr lang="en-GB" dirty="0"/>
              <a:t>Sinead</a:t>
            </a:r>
          </a:p>
        </p:txBody>
      </p:sp>
      <p:sp>
        <p:nvSpPr>
          <p:cNvPr id="5" name="TextBox 4">
            <a:extLst>
              <a:ext uri="{FF2B5EF4-FFF2-40B4-BE49-F238E27FC236}">
                <a16:creationId xmlns:a16="http://schemas.microsoft.com/office/drawing/2014/main" id="{9321CC80-BA42-8BC2-A51A-8CCDEBCDADCE}"/>
              </a:ext>
            </a:extLst>
          </p:cNvPr>
          <p:cNvSpPr txBox="1"/>
          <p:nvPr/>
        </p:nvSpPr>
        <p:spPr>
          <a:xfrm>
            <a:off x="461434" y="1824840"/>
            <a:ext cx="6278034" cy="3970318"/>
          </a:xfrm>
          <a:prstGeom prst="rect">
            <a:avLst/>
          </a:prstGeom>
          <a:solidFill>
            <a:schemeClr val="bg1"/>
          </a:solidFill>
          <a:ln w="31750">
            <a:solidFill>
              <a:srgbClr val="FF0000"/>
            </a:solidFill>
          </a:ln>
        </p:spPr>
        <p:txBody>
          <a:bodyPr wrap="square">
            <a:spAutoFit/>
          </a:bodyPr>
          <a:lstStyle/>
          <a:p>
            <a:r>
              <a:rPr lang="en-GB" b="0" dirty="0">
                <a:solidFill>
                  <a:srgbClr val="569CD6"/>
                </a:solidFill>
                <a:effectLst/>
                <a:latin typeface="Menlo" panose="020B0609030804020204" pitchFamily="49" charset="0"/>
              </a:rPr>
              <a:t>int</a:t>
            </a:r>
            <a:r>
              <a:rPr lang="en-GB" b="0" dirty="0">
                <a:solidFill>
                  <a:srgbClr val="CCCCCC"/>
                </a:solidFill>
                <a:effectLst/>
                <a:latin typeface="Menlo" panose="020B0609030804020204" pitchFamily="49" charset="0"/>
              </a:rPr>
              <a:t> </a:t>
            </a:r>
            <a:r>
              <a:rPr lang="en-GB" b="0" dirty="0">
                <a:solidFill>
                  <a:srgbClr val="DCDCAA"/>
                </a:solidFill>
                <a:effectLst/>
                <a:latin typeface="Menlo" panose="020B0609030804020204" pitchFamily="49" charset="0"/>
              </a:rPr>
              <a:t>main</a:t>
            </a:r>
            <a:r>
              <a:rPr lang="en-GB" b="0" dirty="0">
                <a:solidFill>
                  <a:srgbClr val="CCCCCC"/>
                </a:solidFill>
                <a:effectLst/>
                <a:latin typeface="Menlo" panose="020B0609030804020204" pitchFamily="49" charset="0"/>
              </a:rPr>
              <a:t>() {</a:t>
            </a:r>
          </a:p>
          <a:p>
            <a:r>
              <a:rPr lang="en-GB" b="0" dirty="0">
                <a:solidFill>
                  <a:srgbClr val="CCCCCC"/>
                </a:solidFill>
                <a:effectLst/>
                <a:latin typeface="Menlo" panose="020B0609030804020204" pitchFamily="49" charset="0"/>
              </a:rPr>
              <a:t>vector</a:t>
            </a:r>
            <a:r>
              <a:rPr lang="en-GB" b="0" dirty="0">
                <a:solidFill>
                  <a:srgbClr val="D4D4D4"/>
                </a:solidFill>
                <a:effectLst/>
                <a:latin typeface="Menlo" panose="020B0609030804020204" pitchFamily="49" charset="0"/>
              </a:rPr>
              <a:t>&lt;</a:t>
            </a:r>
            <a:r>
              <a:rPr lang="en-GB" b="0" dirty="0">
                <a:solidFill>
                  <a:srgbClr val="569CD6"/>
                </a:solidFill>
                <a:effectLst/>
                <a:latin typeface="Menlo" panose="020B0609030804020204" pitchFamily="49" charset="0"/>
              </a:rPr>
              <a:t>double</a:t>
            </a:r>
            <a:r>
              <a:rPr lang="en-GB" b="0" dirty="0">
                <a:solidFill>
                  <a:srgbClr val="D4D4D4"/>
                </a:solidFill>
                <a:effectLst/>
                <a:latin typeface="Menlo" panose="020B0609030804020204" pitchFamily="49" charset="0"/>
              </a:rPr>
              <a:t>&gt;</a:t>
            </a:r>
            <a:r>
              <a:rPr lang="en-GB" b="0" dirty="0">
                <a:solidFill>
                  <a:srgbClr val="CCCCCC"/>
                </a:solidFill>
                <a:effectLst/>
                <a:latin typeface="Menlo" panose="020B0609030804020204" pitchFamily="49" charset="0"/>
              </a:rPr>
              <a:t> v1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10</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9</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8</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7</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6</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5</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4</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3</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2</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1</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0</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1</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2</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3</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4</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5</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6</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7</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8</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9</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10</a:t>
            </a:r>
            <a:r>
              <a:rPr lang="en-GB" b="0" dirty="0">
                <a:solidFill>
                  <a:srgbClr val="CCCCCC"/>
                </a:solidFill>
                <a:effectLst/>
                <a:latin typeface="Menlo" panose="020B0609030804020204" pitchFamily="49" charset="0"/>
              </a:rPr>
              <a:t>};</a:t>
            </a:r>
          </a:p>
          <a:p>
            <a:r>
              <a:rPr lang="en-GB" b="0" dirty="0">
                <a:solidFill>
                  <a:srgbClr val="CCCCCC"/>
                </a:solidFill>
                <a:effectLst/>
                <a:latin typeface="Menlo" panose="020B0609030804020204" pitchFamily="49" charset="0"/>
              </a:rPr>
              <a:t>vector</a:t>
            </a:r>
            <a:r>
              <a:rPr lang="en-GB" b="0" dirty="0">
                <a:solidFill>
                  <a:srgbClr val="D4D4D4"/>
                </a:solidFill>
                <a:effectLst/>
                <a:latin typeface="Menlo" panose="020B0609030804020204" pitchFamily="49" charset="0"/>
              </a:rPr>
              <a:t>&lt;</a:t>
            </a:r>
            <a:r>
              <a:rPr lang="en-GB" b="0" dirty="0">
                <a:solidFill>
                  <a:srgbClr val="569CD6"/>
                </a:solidFill>
                <a:effectLst/>
                <a:latin typeface="Menlo" panose="020B0609030804020204" pitchFamily="49" charset="0"/>
              </a:rPr>
              <a:t>double</a:t>
            </a:r>
            <a:r>
              <a:rPr lang="en-GB" b="0" dirty="0">
                <a:solidFill>
                  <a:srgbClr val="D4D4D4"/>
                </a:solidFill>
                <a:effectLst/>
                <a:latin typeface="Menlo" panose="020B0609030804020204" pitchFamily="49" charset="0"/>
              </a:rPr>
              <a:t>&gt;</a:t>
            </a:r>
            <a:r>
              <a:rPr lang="en-GB" b="0" dirty="0">
                <a:solidFill>
                  <a:srgbClr val="CCCCCC"/>
                </a:solidFill>
                <a:effectLst/>
                <a:latin typeface="Menlo" panose="020B0609030804020204" pitchFamily="49" charset="0"/>
              </a:rPr>
              <a:t> </a:t>
            </a:r>
            <a:r>
              <a:rPr lang="en-GB" b="0" dirty="0">
                <a:solidFill>
                  <a:srgbClr val="DCDCAA"/>
                </a:solidFill>
                <a:effectLst/>
                <a:latin typeface="Menlo" panose="020B0609030804020204" pitchFamily="49" charset="0"/>
              </a:rPr>
              <a:t>v2</a:t>
            </a:r>
            <a:r>
              <a:rPr lang="en-GB" b="0" dirty="0">
                <a:solidFill>
                  <a:srgbClr val="CCCCCC"/>
                </a:solidFill>
                <a:effectLst/>
                <a:latin typeface="Menlo" panose="020B0609030804020204" pitchFamily="49" charset="0"/>
              </a:rPr>
              <a:t>(</a:t>
            </a:r>
            <a:r>
              <a:rPr lang="en-GB" b="0" dirty="0">
                <a:solidFill>
                  <a:srgbClr val="B5CEA8"/>
                </a:solidFill>
                <a:effectLst/>
                <a:latin typeface="Menlo" panose="020B0609030804020204" pitchFamily="49" charset="0"/>
              </a:rPr>
              <a:t>21</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0.0</a:t>
            </a:r>
            <a:r>
              <a:rPr lang="en-GB" b="0" dirty="0">
                <a:solidFill>
                  <a:srgbClr val="CCCCCC"/>
                </a:solidFill>
                <a:effectLst/>
                <a:latin typeface="Menlo" panose="020B0609030804020204" pitchFamily="49" charset="0"/>
              </a:rPr>
              <a:t>);</a:t>
            </a:r>
            <a:r>
              <a:rPr lang="en-GB" b="0" dirty="0">
                <a:solidFill>
                  <a:srgbClr val="6A9955"/>
                </a:solidFill>
                <a:effectLst/>
                <a:latin typeface="Menlo" panose="020B0609030804020204" pitchFamily="49" charset="0"/>
              </a:rPr>
              <a:t> // Initialize v2 with zeros and the same size as v1</a:t>
            </a:r>
            <a:endParaRPr lang="en-GB" b="0" dirty="0">
              <a:solidFill>
                <a:srgbClr val="CCCCCC"/>
              </a:solidFill>
              <a:effectLst/>
              <a:latin typeface="Menlo" panose="020B0609030804020204" pitchFamily="49" charset="0"/>
            </a:endParaRPr>
          </a:p>
          <a:p>
            <a:br>
              <a:rPr lang="en-GB" b="0" dirty="0">
                <a:solidFill>
                  <a:srgbClr val="CCCCCC"/>
                </a:solidFill>
                <a:effectLst/>
                <a:latin typeface="Menlo" panose="020B0609030804020204" pitchFamily="49" charset="0"/>
              </a:rPr>
            </a:br>
            <a:r>
              <a:rPr lang="en-GB" b="0" dirty="0">
                <a:solidFill>
                  <a:srgbClr val="C586C0"/>
                </a:solidFill>
                <a:effectLst/>
                <a:latin typeface="Menlo" panose="020B0609030804020204" pitchFamily="49" charset="0"/>
              </a:rPr>
              <a:t>for</a:t>
            </a:r>
            <a:r>
              <a:rPr lang="en-GB" b="0" dirty="0">
                <a:solidFill>
                  <a:srgbClr val="CCCCCC"/>
                </a:solidFill>
                <a:effectLst/>
                <a:latin typeface="Menlo" panose="020B0609030804020204" pitchFamily="49" charset="0"/>
              </a:rPr>
              <a:t> (</a:t>
            </a:r>
            <a:r>
              <a:rPr lang="en-GB" b="0" dirty="0">
                <a:solidFill>
                  <a:srgbClr val="569CD6"/>
                </a:solidFill>
                <a:effectLst/>
                <a:latin typeface="Menlo" panose="020B0609030804020204" pitchFamily="49" charset="0"/>
              </a:rPr>
              <a:t>int</a:t>
            </a:r>
            <a:r>
              <a:rPr lang="en-GB" b="0" dirty="0">
                <a:solidFill>
                  <a:srgbClr val="CCCCCC"/>
                </a:solidFill>
                <a:effectLst/>
                <a:latin typeface="Menlo" panose="020B0609030804020204" pitchFamily="49" charset="0"/>
              </a:rPr>
              <a:t> j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0</a:t>
            </a:r>
            <a:r>
              <a:rPr lang="en-GB" b="0" dirty="0">
                <a:solidFill>
                  <a:srgbClr val="CCCCCC"/>
                </a:solidFill>
                <a:effectLst/>
                <a:latin typeface="Menlo" panose="020B0609030804020204" pitchFamily="49" charset="0"/>
              </a:rPr>
              <a:t>; j </a:t>
            </a:r>
            <a:r>
              <a:rPr lang="en-GB" b="0" dirty="0">
                <a:solidFill>
                  <a:srgbClr val="D4D4D4"/>
                </a:solidFill>
                <a:effectLst/>
                <a:latin typeface="Menlo" panose="020B0609030804020204" pitchFamily="49" charset="0"/>
              </a:rPr>
              <a:t>&lt;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22</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j</a:t>
            </a:r>
            <a:r>
              <a:rPr lang="en-GB" b="0" dirty="0" err="1">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p>
          <a:p>
            <a:r>
              <a:rPr lang="en-GB" b="0" dirty="0">
                <a:solidFill>
                  <a:srgbClr val="9CDCFE"/>
                </a:solidFill>
                <a:effectLst/>
                <a:latin typeface="Menlo" panose="020B0609030804020204" pitchFamily="49" charset="0"/>
              </a:rPr>
              <a:t>v2</a:t>
            </a:r>
            <a:r>
              <a:rPr lang="en-GB" b="0" dirty="0">
                <a:solidFill>
                  <a:srgbClr val="CCCCCC"/>
                </a:solidFill>
                <a:effectLst/>
                <a:latin typeface="Menlo" panose="020B0609030804020204" pitchFamily="49" charset="0"/>
              </a:rPr>
              <a:t>[j]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err="1">
                <a:solidFill>
                  <a:srgbClr val="DCDCAA"/>
                </a:solidFill>
                <a:effectLst/>
                <a:latin typeface="Menlo" panose="020B0609030804020204" pitchFamily="49" charset="0"/>
              </a:rPr>
              <a:t>func</a:t>
            </a:r>
            <a:r>
              <a:rPr lang="en-GB" b="0" dirty="0">
                <a:solidFill>
                  <a:srgbClr val="CCCCCC"/>
                </a:solidFill>
                <a:effectLst/>
                <a:latin typeface="Menlo" panose="020B0609030804020204" pitchFamily="49" charset="0"/>
              </a:rPr>
              <a:t>(</a:t>
            </a:r>
            <a:r>
              <a:rPr lang="en-GB" b="0" dirty="0">
                <a:solidFill>
                  <a:srgbClr val="9CDCFE"/>
                </a:solidFill>
                <a:effectLst/>
                <a:latin typeface="Menlo" panose="020B0609030804020204" pitchFamily="49" charset="0"/>
              </a:rPr>
              <a:t>v1</a:t>
            </a:r>
            <a:r>
              <a:rPr lang="en-GB" b="0" dirty="0">
                <a:solidFill>
                  <a:srgbClr val="CCCCCC"/>
                </a:solidFill>
                <a:effectLst/>
                <a:latin typeface="Menlo" panose="020B0609030804020204" pitchFamily="49" charset="0"/>
              </a:rPr>
              <a:t>[j]);</a:t>
            </a:r>
          </a:p>
          <a:p>
            <a:r>
              <a:rPr lang="en-GB" b="0" dirty="0">
                <a:solidFill>
                  <a:srgbClr val="CCCCCC"/>
                </a:solidFill>
                <a:effectLst/>
                <a:latin typeface="Menlo" panose="020B0609030804020204" pitchFamily="49" charset="0"/>
              </a:rPr>
              <a:t>}</a:t>
            </a:r>
          </a:p>
          <a:p>
            <a:br>
              <a:rPr lang="en-GB" b="0" dirty="0">
                <a:solidFill>
                  <a:srgbClr val="CCCCCC"/>
                </a:solidFill>
                <a:effectLst/>
                <a:latin typeface="Menlo" panose="020B0609030804020204" pitchFamily="49" charset="0"/>
              </a:rPr>
            </a:br>
            <a:r>
              <a:rPr lang="en-GB" b="0" dirty="0">
                <a:solidFill>
                  <a:srgbClr val="C586C0"/>
                </a:solidFill>
                <a:effectLst/>
                <a:latin typeface="Menlo" panose="020B0609030804020204" pitchFamily="49" charset="0"/>
              </a:rPr>
              <a:t>for</a:t>
            </a:r>
            <a:r>
              <a:rPr lang="en-GB" b="0" dirty="0">
                <a:solidFill>
                  <a:srgbClr val="CCCCCC"/>
                </a:solidFill>
                <a:effectLst/>
                <a:latin typeface="Menlo" panose="020B0609030804020204" pitchFamily="49" charset="0"/>
              </a:rPr>
              <a:t> (</a:t>
            </a:r>
            <a:r>
              <a:rPr lang="en-GB" b="0" dirty="0">
                <a:solidFill>
                  <a:srgbClr val="569CD6"/>
                </a:solidFill>
                <a:effectLst/>
                <a:latin typeface="Menlo" panose="020B0609030804020204" pitchFamily="49" charset="0"/>
              </a:rPr>
              <a:t>int</a:t>
            </a:r>
            <a:r>
              <a:rPr lang="en-GB" b="0" dirty="0">
                <a:solidFill>
                  <a:srgbClr val="CCCCCC"/>
                </a:solidFill>
                <a:effectLst/>
                <a:latin typeface="Menlo" panose="020B0609030804020204" pitchFamily="49" charset="0"/>
              </a:rPr>
              <a:t> j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0</a:t>
            </a:r>
            <a:r>
              <a:rPr lang="en-GB" b="0" dirty="0">
                <a:solidFill>
                  <a:srgbClr val="CCCCCC"/>
                </a:solidFill>
                <a:effectLst/>
                <a:latin typeface="Menlo" panose="020B0609030804020204" pitchFamily="49" charset="0"/>
              </a:rPr>
              <a:t>; j </a:t>
            </a:r>
            <a:r>
              <a:rPr lang="en-GB" b="0" dirty="0">
                <a:solidFill>
                  <a:srgbClr val="D4D4D4"/>
                </a:solidFill>
                <a:effectLst/>
                <a:latin typeface="Menlo" panose="020B0609030804020204" pitchFamily="49" charset="0"/>
              </a:rPr>
              <a:t>&lt;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22</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j</a:t>
            </a:r>
            <a:r>
              <a:rPr lang="en-GB" b="0" dirty="0" err="1">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p>
          <a:p>
            <a:r>
              <a:rPr lang="en-GB" b="0" dirty="0" err="1">
                <a:solidFill>
                  <a:srgbClr val="CCCCCC"/>
                </a:solidFill>
                <a:effectLst/>
                <a:latin typeface="Menlo" panose="020B0609030804020204" pitchFamily="49" charset="0"/>
              </a:rPr>
              <a:t>cout</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a:solidFill>
                  <a:srgbClr val="9CDCFE"/>
                </a:solidFill>
                <a:effectLst/>
                <a:latin typeface="Menlo" panose="020B0609030804020204" pitchFamily="49" charset="0"/>
              </a:rPr>
              <a:t>v2</a:t>
            </a:r>
            <a:r>
              <a:rPr lang="en-GB" b="0" dirty="0">
                <a:solidFill>
                  <a:srgbClr val="CCCCCC"/>
                </a:solidFill>
                <a:effectLst/>
                <a:latin typeface="Menlo" panose="020B0609030804020204" pitchFamily="49" charset="0"/>
              </a:rPr>
              <a:t>[j]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a:solidFill>
                  <a:srgbClr val="CE9178"/>
                </a:solidFill>
                <a:effectLst/>
                <a:latin typeface="Menlo" panose="020B0609030804020204" pitchFamily="49" charset="0"/>
              </a:rPr>
              <a:t>" "</a:t>
            </a:r>
            <a:r>
              <a:rPr lang="en-GB" b="0" dirty="0">
                <a:solidFill>
                  <a:srgbClr val="CCCCCC"/>
                </a:solidFill>
                <a:effectLst/>
                <a:latin typeface="Menlo" panose="020B0609030804020204" pitchFamily="49" charset="0"/>
              </a:rPr>
              <a:t>;</a:t>
            </a:r>
          </a:p>
          <a:p>
            <a:r>
              <a:rPr lang="en-GB" b="0" dirty="0">
                <a:solidFill>
                  <a:srgbClr val="CCCCCC"/>
                </a:solidFill>
                <a:effectLst/>
                <a:latin typeface="Menlo" panose="020B0609030804020204" pitchFamily="49" charset="0"/>
              </a:rPr>
              <a:t>}</a:t>
            </a:r>
          </a:p>
        </p:txBody>
      </p:sp>
      <p:pic>
        <p:nvPicPr>
          <p:cNvPr id="7" name="Picture 6" descr="A graph of a function&#10;&#10;Description automatically generated">
            <a:extLst>
              <a:ext uri="{FF2B5EF4-FFF2-40B4-BE49-F238E27FC236}">
                <a16:creationId xmlns:a16="http://schemas.microsoft.com/office/drawing/2014/main" id="{36C9E42E-CD41-8F7F-0B3D-19AC682800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9468" y="1806007"/>
            <a:ext cx="5198532" cy="3989151"/>
          </a:xfrm>
          <a:prstGeom prst="rect">
            <a:avLst/>
          </a:prstGeom>
        </p:spPr>
      </p:pic>
    </p:spTree>
    <p:extLst>
      <p:ext uri="{BB962C8B-B14F-4D97-AF65-F5344CB8AC3E}">
        <p14:creationId xmlns:p14="http://schemas.microsoft.com/office/powerpoint/2010/main" val="29503729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CCE8C-F267-D783-3568-518D229E1270}"/>
              </a:ext>
            </a:extLst>
          </p:cNvPr>
          <p:cNvSpPr>
            <a:spLocks noGrp="1"/>
          </p:cNvSpPr>
          <p:nvPr>
            <p:ph type="title"/>
          </p:nvPr>
        </p:nvSpPr>
        <p:spPr/>
        <p:txBody>
          <a:bodyPr>
            <a:normAutofit fontScale="90000"/>
          </a:bodyPr>
          <a:lstStyle/>
          <a:p>
            <a:r>
              <a:rPr lang="en-GB" dirty="0"/>
              <a:t>Challenge Six Solution: Alex</a:t>
            </a:r>
            <a:br>
              <a:rPr lang="en-GB" dirty="0"/>
            </a:br>
            <a:r>
              <a:rPr lang="en-GB" dirty="0"/>
              <a:t>Modular Approach</a:t>
            </a:r>
          </a:p>
        </p:txBody>
      </p:sp>
      <p:sp>
        <p:nvSpPr>
          <p:cNvPr id="4" name="TextBox 3">
            <a:extLst>
              <a:ext uri="{FF2B5EF4-FFF2-40B4-BE49-F238E27FC236}">
                <a16:creationId xmlns:a16="http://schemas.microsoft.com/office/drawing/2014/main" id="{C28F8A14-4DB4-A3AA-FE33-438E3AB69565}"/>
              </a:ext>
            </a:extLst>
          </p:cNvPr>
          <p:cNvSpPr txBox="1"/>
          <p:nvPr/>
        </p:nvSpPr>
        <p:spPr>
          <a:xfrm>
            <a:off x="2410908" y="1838490"/>
            <a:ext cx="7359535" cy="4278094"/>
          </a:xfrm>
          <a:prstGeom prst="rect">
            <a:avLst/>
          </a:prstGeom>
          <a:solidFill>
            <a:schemeClr val="bg1"/>
          </a:solidFill>
          <a:ln w="31750">
            <a:solidFill>
              <a:srgbClr val="FF0000"/>
            </a:solidFill>
          </a:ln>
        </p:spPr>
        <p:txBody>
          <a:bodyPr wrap="square">
            <a:spAutoFit/>
          </a:bodyPr>
          <a:lstStyle/>
          <a:p>
            <a:r>
              <a:rPr lang="en-GB" sz="1600" b="0" dirty="0">
                <a:solidFill>
                  <a:srgbClr val="F92672"/>
                </a:solidFill>
                <a:effectLst/>
                <a:latin typeface="Menlo" panose="020B0609030804020204" pitchFamily="49" charset="0"/>
              </a:rPr>
              <a:t>#include</a:t>
            </a:r>
            <a:r>
              <a:rPr lang="en-GB" sz="1600" b="0" dirty="0">
                <a:solidFill>
                  <a:srgbClr val="F8F8F2"/>
                </a:solidFill>
                <a:effectLst/>
                <a:latin typeface="Menlo" panose="020B0609030804020204" pitchFamily="49" charset="0"/>
              </a:rPr>
              <a:t> </a:t>
            </a:r>
            <a:r>
              <a:rPr lang="en-GB" sz="1600" b="0" dirty="0">
                <a:solidFill>
                  <a:srgbClr val="E6DB74"/>
                </a:solidFill>
                <a:effectLst/>
                <a:latin typeface="Menlo" panose="020B0609030804020204" pitchFamily="49" charset="0"/>
              </a:rPr>
              <a:t>&lt;</a:t>
            </a:r>
            <a:r>
              <a:rPr lang="en-GB" sz="1600" b="0" dirty="0" err="1">
                <a:solidFill>
                  <a:srgbClr val="E6DB74"/>
                </a:solidFill>
                <a:effectLst/>
                <a:latin typeface="Menlo" panose="020B0609030804020204" pitchFamily="49" charset="0"/>
              </a:rPr>
              <a:t>cmath</a:t>
            </a:r>
            <a:r>
              <a:rPr lang="en-GB" sz="1600" b="0" dirty="0">
                <a:solidFill>
                  <a:srgbClr val="E6DB74"/>
                </a:solidFill>
                <a:effectLst/>
                <a:latin typeface="Menlo" panose="020B0609030804020204" pitchFamily="49" charset="0"/>
              </a:rPr>
              <a:t>&gt;</a:t>
            </a:r>
            <a:endParaRPr lang="en-GB" sz="1600" b="0" dirty="0">
              <a:solidFill>
                <a:srgbClr val="F8F8F2"/>
              </a:solidFill>
              <a:effectLst/>
              <a:latin typeface="Menlo" panose="020B0609030804020204" pitchFamily="49" charset="0"/>
            </a:endParaRPr>
          </a:p>
          <a:p>
            <a:r>
              <a:rPr lang="en-GB" sz="1600" b="0" dirty="0">
                <a:solidFill>
                  <a:srgbClr val="F92672"/>
                </a:solidFill>
                <a:effectLst/>
                <a:latin typeface="Menlo" panose="020B0609030804020204" pitchFamily="49" charset="0"/>
              </a:rPr>
              <a:t>#include</a:t>
            </a:r>
            <a:r>
              <a:rPr lang="en-GB" sz="1600" b="0" dirty="0">
                <a:solidFill>
                  <a:srgbClr val="F8F8F2"/>
                </a:solidFill>
                <a:effectLst/>
                <a:latin typeface="Menlo" panose="020B0609030804020204" pitchFamily="49" charset="0"/>
              </a:rPr>
              <a:t> </a:t>
            </a:r>
            <a:r>
              <a:rPr lang="en-GB" sz="1600" b="0" dirty="0">
                <a:solidFill>
                  <a:srgbClr val="E6DB74"/>
                </a:solidFill>
                <a:effectLst/>
                <a:latin typeface="Menlo" panose="020B0609030804020204" pitchFamily="49" charset="0"/>
              </a:rPr>
              <a:t>&lt;iostream&gt;</a:t>
            </a:r>
            <a:endParaRPr lang="en-GB" sz="1600" b="0" dirty="0">
              <a:solidFill>
                <a:srgbClr val="F8F8F2"/>
              </a:solidFill>
              <a:effectLst/>
              <a:latin typeface="Menlo" panose="020B0609030804020204" pitchFamily="49" charset="0"/>
            </a:endParaRPr>
          </a:p>
          <a:p>
            <a:r>
              <a:rPr lang="en-GB" sz="1600" b="0" dirty="0">
                <a:solidFill>
                  <a:srgbClr val="F92672"/>
                </a:solidFill>
                <a:effectLst/>
                <a:latin typeface="Menlo" panose="020B0609030804020204" pitchFamily="49" charset="0"/>
              </a:rPr>
              <a:t>#include</a:t>
            </a:r>
            <a:r>
              <a:rPr lang="en-GB" sz="1600" b="0" dirty="0">
                <a:solidFill>
                  <a:srgbClr val="F8F8F2"/>
                </a:solidFill>
                <a:effectLst/>
                <a:latin typeface="Menlo" panose="020B0609030804020204" pitchFamily="49" charset="0"/>
              </a:rPr>
              <a:t> </a:t>
            </a:r>
            <a:r>
              <a:rPr lang="en-GB" sz="1600" b="0" dirty="0">
                <a:solidFill>
                  <a:srgbClr val="E6DB74"/>
                </a:solidFill>
                <a:effectLst/>
                <a:latin typeface="Menlo" panose="020B0609030804020204" pitchFamily="49" charset="0"/>
              </a:rPr>
              <a:t>&lt;vector&gt;</a:t>
            </a:r>
            <a:endParaRPr lang="en-GB" sz="1600" b="0" dirty="0">
              <a:solidFill>
                <a:srgbClr val="F8F8F2"/>
              </a:solidFill>
              <a:effectLst/>
              <a:latin typeface="Menlo" panose="020B0609030804020204" pitchFamily="49" charset="0"/>
            </a:endParaRPr>
          </a:p>
          <a:p>
            <a:r>
              <a:rPr lang="en-GB" sz="1600" b="0" dirty="0">
                <a:solidFill>
                  <a:srgbClr val="F92672"/>
                </a:solidFill>
                <a:effectLst/>
                <a:latin typeface="Menlo" panose="020B0609030804020204" pitchFamily="49" charset="0"/>
              </a:rPr>
              <a:t>#include</a:t>
            </a:r>
            <a:r>
              <a:rPr lang="en-GB" sz="1600" b="0" dirty="0">
                <a:solidFill>
                  <a:srgbClr val="F8F8F2"/>
                </a:solidFill>
                <a:effectLst/>
                <a:latin typeface="Menlo" panose="020B0609030804020204" pitchFamily="49" charset="0"/>
              </a:rPr>
              <a:t> </a:t>
            </a:r>
            <a:r>
              <a:rPr lang="en-GB" sz="1600" b="0" dirty="0">
                <a:solidFill>
                  <a:srgbClr val="E6DB74"/>
                </a:solidFill>
                <a:effectLst/>
                <a:latin typeface="Menlo" panose="020B0609030804020204" pitchFamily="49" charset="0"/>
              </a:rPr>
              <a:t>&lt;</a:t>
            </a:r>
            <a:r>
              <a:rPr lang="en-GB" sz="1600" b="0" dirty="0" err="1">
                <a:solidFill>
                  <a:srgbClr val="E6DB74"/>
                </a:solidFill>
                <a:effectLst/>
                <a:latin typeface="Menlo" panose="020B0609030804020204" pitchFamily="49" charset="0"/>
              </a:rPr>
              <a:t>fstream</a:t>
            </a:r>
            <a:r>
              <a:rPr lang="en-GB" sz="1600" b="0" dirty="0">
                <a:solidFill>
                  <a:srgbClr val="E6DB74"/>
                </a:solidFill>
                <a:effectLst/>
                <a:latin typeface="Menlo" panose="020B0609030804020204" pitchFamily="49" charset="0"/>
              </a:rPr>
              <a:t>&gt;</a:t>
            </a:r>
            <a:endParaRPr lang="en-GB" sz="1600" b="0" dirty="0">
              <a:solidFill>
                <a:srgbClr val="F8F8F2"/>
              </a:solidFill>
              <a:effectLst/>
              <a:latin typeface="Menlo" panose="020B0609030804020204" pitchFamily="49" charset="0"/>
            </a:endParaRPr>
          </a:p>
          <a:p>
            <a:br>
              <a:rPr lang="en-GB" sz="1600" b="0" dirty="0">
                <a:solidFill>
                  <a:srgbClr val="F8F8F2"/>
                </a:solidFill>
                <a:effectLst/>
                <a:latin typeface="Menlo" panose="020B0609030804020204" pitchFamily="49" charset="0"/>
              </a:rPr>
            </a:br>
            <a:r>
              <a:rPr lang="en-GB" sz="1600" b="0" dirty="0">
                <a:solidFill>
                  <a:srgbClr val="F92672"/>
                </a:solidFill>
                <a:effectLst/>
                <a:latin typeface="Menlo" panose="020B0609030804020204" pitchFamily="49" charset="0"/>
              </a:rPr>
              <a:t>using</a:t>
            </a:r>
            <a:r>
              <a:rPr lang="en-GB" sz="1600" b="0" dirty="0">
                <a:solidFill>
                  <a:srgbClr val="F8F8F2"/>
                </a:solidFill>
                <a:effectLst/>
                <a:latin typeface="Menlo" panose="020B0609030804020204" pitchFamily="49" charset="0"/>
              </a:rPr>
              <a:t> </a:t>
            </a:r>
            <a:r>
              <a:rPr lang="en-GB" sz="1600" b="0" i="1" dirty="0">
                <a:solidFill>
                  <a:srgbClr val="66D9EF"/>
                </a:solidFill>
                <a:effectLst/>
                <a:latin typeface="Menlo" panose="020B0609030804020204" pitchFamily="49" charset="0"/>
              </a:rPr>
              <a:t>namespace</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std</a:t>
            </a:r>
            <a:r>
              <a:rPr lang="en-GB" sz="1600" b="0" dirty="0">
                <a:solidFill>
                  <a:srgbClr val="F8F8F2"/>
                </a:solidFill>
                <a:effectLst/>
                <a:latin typeface="Menlo" panose="020B0609030804020204" pitchFamily="49" charset="0"/>
              </a:rPr>
              <a:t>;</a:t>
            </a:r>
          </a:p>
          <a:p>
            <a:br>
              <a:rPr lang="en-GB" sz="1600" b="0" dirty="0">
                <a:solidFill>
                  <a:srgbClr val="F8F8F2"/>
                </a:solidFill>
                <a:effectLst/>
                <a:latin typeface="Menlo" panose="020B0609030804020204" pitchFamily="49" charset="0"/>
              </a:rPr>
            </a:br>
            <a:r>
              <a:rPr lang="en-GB" sz="1600" b="0" i="1" dirty="0">
                <a:solidFill>
                  <a:srgbClr val="66D9EF"/>
                </a:solidFill>
                <a:effectLst/>
                <a:latin typeface="Menlo" panose="020B0609030804020204" pitchFamily="49" charset="0"/>
              </a:rPr>
              <a:t>void</a:t>
            </a:r>
            <a:r>
              <a:rPr lang="en-GB" sz="1600" b="0" dirty="0">
                <a:solidFill>
                  <a:srgbClr val="F8F8F2"/>
                </a:solidFill>
                <a:effectLst/>
                <a:latin typeface="Menlo" panose="020B0609030804020204" pitchFamily="49" charset="0"/>
              </a:rPr>
              <a:t> </a:t>
            </a:r>
            <a:r>
              <a:rPr lang="en-GB" sz="1600" b="0" dirty="0" err="1">
                <a:solidFill>
                  <a:srgbClr val="A6E22E"/>
                </a:solidFill>
                <a:effectLst/>
                <a:latin typeface="Menlo" panose="020B0609030804020204" pitchFamily="49" charset="0"/>
              </a:rPr>
              <a:t>f_x</a:t>
            </a:r>
            <a:r>
              <a:rPr lang="en-GB" sz="1600" b="0" dirty="0">
                <a:solidFill>
                  <a:srgbClr val="F8F8F2"/>
                </a:solidFill>
                <a:effectLst/>
                <a:latin typeface="Menlo" panose="020B0609030804020204" pitchFamily="49" charset="0"/>
              </a:rPr>
              <a:t>(</a:t>
            </a:r>
            <a:r>
              <a:rPr lang="en-GB" sz="1600" b="0" dirty="0" err="1">
                <a:solidFill>
                  <a:srgbClr val="F92672"/>
                </a:solidFill>
                <a:effectLst/>
                <a:latin typeface="Menlo" panose="020B0609030804020204" pitchFamily="49" charset="0"/>
              </a:rPr>
              <a:t>const</a:t>
            </a:r>
            <a:r>
              <a:rPr lang="en-GB" sz="1600" b="0" dirty="0">
                <a:solidFill>
                  <a:srgbClr val="F8F8F2"/>
                </a:solidFill>
                <a:effectLst/>
                <a:latin typeface="Menlo" panose="020B0609030804020204" pitchFamily="49" charset="0"/>
              </a:rPr>
              <a:t> </a:t>
            </a:r>
            <a:r>
              <a:rPr lang="en-GB" sz="1600" b="0" i="1" dirty="0">
                <a:solidFill>
                  <a:srgbClr val="66D9EF"/>
                </a:solidFill>
                <a:effectLst/>
                <a:latin typeface="Menlo" panose="020B0609030804020204" pitchFamily="49" charset="0"/>
              </a:rPr>
              <a:t>double</a:t>
            </a:r>
            <a:r>
              <a:rPr lang="en-GB" sz="1600" b="0" dirty="0">
                <a:solidFill>
                  <a:srgbClr val="F92672"/>
                </a:solidFill>
                <a:effectLst/>
                <a:latin typeface="Menlo" panose="020B0609030804020204" pitchFamily="49" charset="0"/>
              </a:rPr>
              <a:t>&amp;</a:t>
            </a:r>
            <a:r>
              <a:rPr lang="en-GB" sz="1600" b="0" dirty="0">
                <a:solidFill>
                  <a:srgbClr val="F8F8F2"/>
                </a:solidFill>
                <a:effectLst/>
                <a:latin typeface="Menlo" panose="020B0609030804020204" pitchFamily="49" charset="0"/>
              </a:rPr>
              <a:t> </a:t>
            </a:r>
            <a:r>
              <a:rPr lang="en-GB" sz="1600" b="0" i="1" dirty="0">
                <a:solidFill>
                  <a:srgbClr val="FD971F"/>
                </a:solidFill>
                <a:effectLst/>
                <a:latin typeface="Menlo" panose="020B0609030804020204" pitchFamily="49" charset="0"/>
              </a:rPr>
              <a:t>x</a:t>
            </a:r>
            <a:r>
              <a:rPr lang="en-GB" sz="1600" b="0" dirty="0">
                <a:solidFill>
                  <a:srgbClr val="F8F8F2"/>
                </a:solidFill>
                <a:effectLst/>
                <a:latin typeface="Menlo" panose="020B0609030804020204" pitchFamily="49" charset="0"/>
              </a:rPr>
              <a:t>, </a:t>
            </a:r>
            <a:r>
              <a:rPr lang="en-GB" sz="1600" b="0" i="1" dirty="0">
                <a:solidFill>
                  <a:srgbClr val="66D9EF"/>
                </a:solidFill>
                <a:effectLst/>
                <a:latin typeface="Menlo" panose="020B0609030804020204" pitchFamily="49" charset="0"/>
              </a:rPr>
              <a:t>double</a:t>
            </a:r>
            <a:r>
              <a:rPr lang="en-GB" sz="1600" b="0" dirty="0">
                <a:solidFill>
                  <a:srgbClr val="F92672"/>
                </a:solidFill>
                <a:effectLst/>
                <a:latin typeface="Menlo" panose="020B0609030804020204" pitchFamily="49" charset="0"/>
              </a:rPr>
              <a:t>&amp;</a:t>
            </a:r>
            <a:r>
              <a:rPr lang="en-GB" sz="1600" b="0" dirty="0">
                <a:solidFill>
                  <a:srgbClr val="F8F8F2"/>
                </a:solidFill>
                <a:effectLst/>
                <a:latin typeface="Menlo" panose="020B0609030804020204" pitchFamily="49" charset="0"/>
              </a:rPr>
              <a:t> </a:t>
            </a:r>
            <a:r>
              <a:rPr lang="en-GB" sz="1600" b="0" i="1" dirty="0" err="1">
                <a:solidFill>
                  <a:srgbClr val="FD971F"/>
                </a:solidFill>
                <a:effectLst/>
                <a:latin typeface="Menlo" panose="020B0609030804020204" pitchFamily="49" charset="0"/>
              </a:rPr>
              <a:t>fx</a:t>
            </a:r>
            <a:r>
              <a:rPr lang="en-GB" sz="1600" b="0" dirty="0">
                <a:solidFill>
                  <a:srgbClr val="F8F8F2"/>
                </a:solidFill>
                <a:effectLst/>
                <a:latin typeface="Menlo" panose="020B0609030804020204" pitchFamily="49" charset="0"/>
              </a:rPr>
              <a:t>)</a:t>
            </a:r>
          </a:p>
          <a:p>
            <a:r>
              <a:rPr lang="en-GB" sz="1600" b="0" dirty="0">
                <a:solidFill>
                  <a:srgbClr val="F8F8F2"/>
                </a:solidFill>
                <a:effectLst/>
                <a:latin typeface="Menlo" panose="020B0609030804020204" pitchFamily="49" charset="0"/>
              </a:rPr>
              <a:t>{some stuff}</a:t>
            </a:r>
            <a:br>
              <a:rPr lang="en-GB" sz="1600" b="0" dirty="0">
                <a:solidFill>
                  <a:srgbClr val="F8F8F2"/>
                </a:solidFill>
                <a:effectLst/>
                <a:latin typeface="Menlo" panose="020B0609030804020204" pitchFamily="49" charset="0"/>
              </a:rPr>
            </a:br>
            <a:r>
              <a:rPr lang="en-GB" sz="1600" b="0" i="1" dirty="0">
                <a:solidFill>
                  <a:srgbClr val="66D9EF"/>
                </a:solidFill>
                <a:effectLst/>
                <a:latin typeface="Menlo" panose="020B0609030804020204" pitchFamily="49" charset="0"/>
              </a:rPr>
              <a:t>void</a:t>
            </a:r>
            <a:r>
              <a:rPr lang="en-GB" sz="1600" b="0" dirty="0">
                <a:solidFill>
                  <a:srgbClr val="F8F8F2"/>
                </a:solidFill>
                <a:effectLst/>
                <a:latin typeface="Menlo" panose="020B0609030804020204" pitchFamily="49" charset="0"/>
              </a:rPr>
              <a:t> </a:t>
            </a:r>
            <a:r>
              <a:rPr lang="en-GB" sz="1600" b="0" dirty="0" err="1">
                <a:solidFill>
                  <a:srgbClr val="A6E22E"/>
                </a:solidFill>
                <a:effectLst/>
                <a:latin typeface="Menlo" panose="020B0609030804020204" pitchFamily="49" charset="0"/>
              </a:rPr>
              <a:t>f_master</a:t>
            </a:r>
            <a:r>
              <a:rPr lang="en-GB" sz="1600" b="0" dirty="0">
                <a:solidFill>
                  <a:srgbClr val="F8F8F2"/>
                </a:solidFill>
                <a:effectLst/>
                <a:latin typeface="Menlo" panose="020B0609030804020204" pitchFamily="49" charset="0"/>
              </a:rPr>
              <a:t>(</a:t>
            </a:r>
            <a:r>
              <a:rPr lang="en-GB" sz="1600" b="0" dirty="0" err="1">
                <a:solidFill>
                  <a:srgbClr val="F92672"/>
                </a:solidFill>
                <a:effectLst/>
                <a:latin typeface="Menlo" panose="020B0609030804020204" pitchFamily="49" charset="0"/>
              </a:rPr>
              <a:t>const</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vector</a:t>
            </a:r>
            <a:r>
              <a:rPr lang="en-GB" sz="1600" b="0" dirty="0">
                <a:solidFill>
                  <a:srgbClr val="F8F8F2"/>
                </a:solidFill>
                <a:effectLst/>
                <a:latin typeface="Menlo" panose="020B0609030804020204" pitchFamily="49" charset="0"/>
              </a:rPr>
              <a:t>&lt;</a:t>
            </a:r>
            <a:r>
              <a:rPr lang="en-GB" sz="1600" b="0" i="1" dirty="0">
                <a:solidFill>
                  <a:srgbClr val="66D9EF"/>
                </a:solidFill>
                <a:effectLst/>
                <a:latin typeface="Menlo" panose="020B0609030804020204" pitchFamily="49" charset="0"/>
              </a:rPr>
              <a:t>double</a:t>
            </a:r>
            <a:r>
              <a:rPr lang="en-GB" sz="1600" b="0" dirty="0">
                <a:solidFill>
                  <a:srgbClr val="F8F8F2"/>
                </a:solidFill>
                <a:effectLst/>
                <a:latin typeface="Menlo" panose="020B0609030804020204" pitchFamily="49" charset="0"/>
              </a:rPr>
              <a:t>&gt;</a:t>
            </a:r>
            <a:r>
              <a:rPr lang="en-GB" sz="1600" b="0" dirty="0">
                <a:solidFill>
                  <a:srgbClr val="F92672"/>
                </a:solidFill>
                <a:effectLst/>
                <a:latin typeface="Menlo" panose="020B0609030804020204" pitchFamily="49" charset="0"/>
              </a:rPr>
              <a:t>&amp;</a:t>
            </a:r>
            <a:r>
              <a:rPr lang="en-GB" sz="1600" b="0" dirty="0">
                <a:solidFill>
                  <a:srgbClr val="F8F8F2"/>
                </a:solidFill>
                <a:effectLst/>
                <a:latin typeface="Menlo" panose="020B0609030804020204" pitchFamily="49" charset="0"/>
              </a:rPr>
              <a:t> </a:t>
            </a:r>
            <a:r>
              <a:rPr lang="en-GB" sz="1600" b="0" i="1" dirty="0">
                <a:solidFill>
                  <a:srgbClr val="FD971F"/>
                </a:solidFill>
                <a:effectLst/>
                <a:latin typeface="Menlo" panose="020B0609030804020204" pitchFamily="49" charset="0"/>
              </a:rPr>
              <a:t>input</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vector</a:t>
            </a:r>
            <a:r>
              <a:rPr lang="en-GB" sz="1600" b="0" dirty="0">
                <a:solidFill>
                  <a:srgbClr val="F8F8F2"/>
                </a:solidFill>
                <a:effectLst/>
                <a:latin typeface="Menlo" panose="020B0609030804020204" pitchFamily="49" charset="0"/>
              </a:rPr>
              <a:t>&lt;</a:t>
            </a:r>
            <a:r>
              <a:rPr lang="en-GB" sz="1600" b="0" i="1" dirty="0">
                <a:solidFill>
                  <a:srgbClr val="66D9EF"/>
                </a:solidFill>
                <a:effectLst/>
                <a:latin typeface="Menlo" panose="020B0609030804020204" pitchFamily="49" charset="0"/>
              </a:rPr>
              <a:t>double</a:t>
            </a:r>
            <a:r>
              <a:rPr lang="en-GB" sz="1600" b="0" dirty="0">
                <a:solidFill>
                  <a:srgbClr val="F8F8F2"/>
                </a:solidFill>
                <a:effectLst/>
                <a:latin typeface="Menlo" panose="020B0609030804020204" pitchFamily="49" charset="0"/>
              </a:rPr>
              <a:t>&gt;</a:t>
            </a:r>
            <a:r>
              <a:rPr lang="en-GB" sz="1600" b="0" dirty="0">
                <a:solidFill>
                  <a:srgbClr val="F92672"/>
                </a:solidFill>
                <a:effectLst/>
                <a:latin typeface="Menlo" panose="020B0609030804020204" pitchFamily="49" charset="0"/>
              </a:rPr>
              <a:t>&amp;</a:t>
            </a:r>
            <a:r>
              <a:rPr lang="en-GB" sz="1600" b="0" dirty="0">
                <a:solidFill>
                  <a:srgbClr val="F8F8F2"/>
                </a:solidFill>
                <a:effectLst/>
                <a:latin typeface="Menlo" panose="020B0609030804020204" pitchFamily="49" charset="0"/>
              </a:rPr>
              <a:t> </a:t>
            </a:r>
            <a:r>
              <a:rPr lang="en-GB" sz="1600" b="0" i="1" dirty="0">
                <a:solidFill>
                  <a:srgbClr val="FD971F"/>
                </a:solidFill>
                <a:effectLst/>
                <a:latin typeface="Menlo" panose="020B0609030804020204" pitchFamily="49" charset="0"/>
              </a:rPr>
              <a:t>output</a:t>
            </a:r>
            <a:r>
              <a:rPr lang="en-GB" sz="1600" b="0" dirty="0">
                <a:solidFill>
                  <a:srgbClr val="F8F8F2"/>
                </a:solidFill>
                <a:effectLst/>
                <a:latin typeface="Menlo" panose="020B0609030804020204" pitchFamily="49" charset="0"/>
              </a:rPr>
              <a:t>)</a:t>
            </a:r>
          </a:p>
          <a:p>
            <a:r>
              <a:rPr lang="en-GB" sz="1600" b="0" dirty="0">
                <a:solidFill>
                  <a:srgbClr val="F8F8F2"/>
                </a:solidFill>
                <a:effectLst/>
                <a:latin typeface="Menlo" panose="020B0609030804020204" pitchFamily="49" charset="0"/>
              </a:rPr>
              <a:t>{some stuff}</a:t>
            </a:r>
            <a:br>
              <a:rPr lang="en-GB" sz="1600" b="0" dirty="0">
                <a:solidFill>
                  <a:srgbClr val="F8F8F2"/>
                </a:solidFill>
                <a:effectLst/>
                <a:latin typeface="Menlo" panose="020B0609030804020204" pitchFamily="49" charset="0"/>
              </a:rPr>
            </a:br>
            <a:r>
              <a:rPr lang="en-GB" sz="1600" b="0" i="1" dirty="0">
                <a:solidFill>
                  <a:srgbClr val="66D9EF"/>
                </a:solidFill>
                <a:effectLst/>
                <a:latin typeface="Menlo" panose="020B0609030804020204" pitchFamily="49" charset="0"/>
              </a:rPr>
              <a:t>void</a:t>
            </a:r>
            <a:r>
              <a:rPr lang="en-GB" sz="1600" b="0" dirty="0">
                <a:solidFill>
                  <a:srgbClr val="F8F8F2"/>
                </a:solidFill>
                <a:effectLst/>
                <a:latin typeface="Menlo" panose="020B0609030804020204" pitchFamily="49" charset="0"/>
              </a:rPr>
              <a:t> </a:t>
            </a:r>
            <a:r>
              <a:rPr lang="en-GB" sz="1600" b="0" dirty="0" err="1">
                <a:solidFill>
                  <a:srgbClr val="A6E22E"/>
                </a:solidFill>
                <a:effectLst/>
                <a:latin typeface="Menlo" panose="020B0609030804020204" pitchFamily="49" charset="0"/>
              </a:rPr>
              <a:t>write_out_vec</a:t>
            </a:r>
            <a:r>
              <a:rPr lang="en-GB" sz="1600" b="0" dirty="0">
                <a:solidFill>
                  <a:srgbClr val="F8F8F2"/>
                </a:solidFill>
                <a:effectLst/>
                <a:latin typeface="Menlo" panose="020B0609030804020204" pitchFamily="49" charset="0"/>
              </a:rPr>
              <a:t>(</a:t>
            </a:r>
            <a:r>
              <a:rPr lang="en-GB" sz="1600" b="0" dirty="0" err="1">
                <a:solidFill>
                  <a:srgbClr val="F92672"/>
                </a:solidFill>
                <a:effectLst/>
                <a:latin typeface="Menlo" panose="020B0609030804020204" pitchFamily="49" charset="0"/>
              </a:rPr>
              <a:t>const</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string</a:t>
            </a:r>
            <a:r>
              <a:rPr lang="en-GB" sz="1600" b="0" dirty="0">
                <a:solidFill>
                  <a:srgbClr val="F92672"/>
                </a:solidFill>
                <a:effectLst/>
                <a:latin typeface="Menlo" panose="020B0609030804020204" pitchFamily="49" charset="0"/>
              </a:rPr>
              <a:t>&amp;</a:t>
            </a:r>
            <a:r>
              <a:rPr lang="en-GB" sz="1600" b="0" dirty="0">
                <a:solidFill>
                  <a:srgbClr val="F8F8F2"/>
                </a:solidFill>
                <a:effectLst/>
                <a:latin typeface="Menlo" panose="020B0609030804020204" pitchFamily="49" charset="0"/>
              </a:rPr>
              <a:t> </a:t>
            </a:r>
            <a:r>
              <a:rPr lang="en-GB" sz="1600" b="0" i="1" dirty="0">
                <a:solidFill>
                  <a:srgbClr val="FD971F"/>
                </a:solidFill>
                <a:effectLst/>
                <a:latin typeface="Menlo" panose="020B0609030804020204" pitchFamily="49" charset="0"/>
              </a:rPr>
              <a:t>filename</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string</a:t>
            </a:r>
            <a:r>
              <a:rPr lang="en-GB" sz="1600" b="0" dirty="0">
                <a:solidFill>
                  <a:srgbClr val="F92672"/>
                </a:solidFill>
                <a:effectLst/>
                <a:latin typeface="Menlo" panose="020B0609030804020204" pitchFamily="49" charset="0"/>
              </a:rPr>
              <a:t>&amp;</a:t>
            </a:r>
            <a:r>
              <a:rPr lang="en-GB" sz="1600" b="0" dirty="0">
                <a:solidFill>
                  <a:srgbClr val="F8F8F2"/>
                </a:solidFill>
                <a:effectLst/>
                <a:latin typeface="Menlo" panose="020B0609030804020204" pitchFamily="49" charset="0"/>
              </a:rPr>
              <a:t> </a:t>
            </a:r>
            <a:r>
              <a:rPr lang="en-GB" sz="1600" b="0" i="1" dirty="0" err="1">
                <a:solidFill>
                  <a:srgbClr val="FD971F"/>
                </a:solidFill>
                <a:effectLst/>
                <a:latin typeface="Menlo" panose="020B0609030804020204" pitchFamily="49" charset="0"/>
              </a:rPr>
              <a:t>array_name</a:t>
            </a:r>
            <a:r>
              <a:rPr lang="en-GB" sz="1600" b="0" dirty="0">
                <a:solidFill>
                  <a:srgbClr val="F8F8F2"/>
                </a:solidFill>
                <a:effectLst/>
                <a:latin typeface="Menlo" panose="020B0609030804020204" pitchFamily="49" charset="0"/>
              </a:rPr>
              <a:t> , </a:t>
            </a:r>
            <a:r>
              <a:rPr lang="en-GB" sz="1600" b="0" dirty="0" err="1">
                <a:solidFill>
                  <a:srgbClr val="F92672"/>
                </a:solidFill>
                <a:effectLst/>
                <a:latin typeface="Menlo" panose="020B0609030804020204" pitchFamily="49" charset="0"/>
              </a:rPr>
              <a:t>const</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vector</a:t>
            </a:r>
            <a:r>
              <a:rPr lang="en-GB" sz="1600" b="0" dirty="0">
                <a:solidFill>
                  <a:srgbClr val="F8F8F2"/>
                </a:solidFill>
                <a:effectLst/>
                <a:latin typeface="Menlo" panose="020B0609030804020204" pitchFamily="49" charset="0"/>
              </a:rPr>
              <a:t>&lt;</a:t>
            </a:r>
            <a:r>
              <a:rPr lang="en-GB" sz="1600" b="0" i="1" dirty="0">
                <a:solidFill>
                  <a:srgbClr val="66D9EF"/>
                </a:solidFill>
                <a:effectLst/>
                <a:latin typeface="Menlo" panose="020B0609030804020204" pitchFamily="49" charset="0"/>
              </a:rPr>
              <a:t>double</a:t>
            </a:r>
            <a:r>
              <a:rPr lang="en-GB" sz="1600" b="0" dirty="0">
                <a:solidFill>
                  <a:srgbClr val="F8F8F2"/>
                </a:solidFill>
                <a:effectLst/>
                <a:latin typeface="Menlo" panose="020B0609030804020204" pitchFamily="49" charset="0"/>
              </a:rPr>
              <a:t>&gt;</a:t>
            </a:r>
            <a:r>
              <a:rPr lang="en-GB" sz="1600" b="0" dirty="0">
                <a:solidFill>
                  <a:srgbClr val="F92672"/>
                </a:solidFill>
                <a:effectLst/>
                <a:latin typeface="Menlo" panose="020B0609030804020204" pitchFamily="49" charset="0"/>
              </a:rPr>
              <a:t>&amp;</a:t>
            </a:r>
            <a:r>
              <a:rPr lang="en-GB" sz="1600" b="0" dirty="0">
                <a:solidFill>
                  <a:srgbClr val="F8F8F2"/>
                </a:solidFill>
                <a:effectLst/>
                <a:latin typeface="Menlo" panose="020B0609030804020204" pitchFamily="49" charset="0"/>
              </a:rPr>
              <a:t> </a:t>
            </a:r>
            <a:r>
              <a:rPr lang="en-GB" sz="1600" b="0" i="1" dirty="0">
                <a:solidFill>
                  <a:srgbClr val="FD971F"/>
                </a:solidFill>
                <a:effectLst/>
                <a:latin typeface="Menlo" panose="020B0609030804020204" pitchFamily="49" charset="0"/>
              </a:rPr>
              <a:t>output</a:t>
            </a:r>
            <a:r>
              <a:rPr lang="en-GB" sz="1600" b="0" dirty="0">
                <a:solidFill>
                  <a:srgbClr val="F8F8F2"/>
                </a:solidFill>
                <a:effectLst/>
                <a:latin typeface="Menlo" panose="020B0609030804020204" pitchFamily="49" charset="0"/>
              </a:rPr>
              <a:t>)</a:t>
            </a:r>
          </a:p>
          <a:p>
            <a:r>
              <a:rPr lang="en-GB" sz="1600" b="0" dirty="0">
                <a:solidFill>
                  <a:srgbClr val="F8F8F2"/>
                </a:solidFill>
                <a:effectLst/>
                <a:latin typeface="Menlo" panose="020B0609030804020204" pitchFamily="49" charset="0"/>
              </a:rPr>
              <a:t>{some stuff}</a:t>
            </a:r>
            <a:br>
              <a:rPr lang="en-GB" sz="1600" b="0" dirty="0">
                <a:solidFill>
                  <a:srgbClr val="F8F8F2"/>
                </a:solidFill>
                <a:effectLst/>
                <a:latin typeface="Menlo" panose="020B0609030804020204" pitchFamily="49" charset="0"/>
              </a:rPr>
            </a:br>
            <a:r>
              <a:rPr lang="en-GB" sz="1600" b="0" i="1" dirty="0">
                <a:solidFill>
                  <a:srgbClr val="66D9EF"/>
                </a:solidFill>
                <a:effectLst/>
                <a:latin typeface="Menlo" panose="020B0609030804020204" pitchFamily="49" charset="0"/>
              </a:rPr>
              <a:t>int</a:t>
            </a:r>
            <a:r>
              <a:rPr lang="en-GB" sz="1600" b="0" dirty="0">
                <a:solidFill>
                  <a:srgbClr val="F8F8F2"/>
                </a:solidFill>
                <a:effectLst/>
                <a:latin typeface="Menlo" panose="020B0609030804020204" pitchFamily="49" charset="0"/>
              </a:rPr>
              <a:t> </a:t>
            </a:r>
            <a:r>
              <a:rPr lang="en-GB" sz="1600" b="0" dirty="0">
                <a:solidFill>
                  <a:srgbClr val="A6E22E"/>
                </a:solidFill>
                <a:effectLst/>
                <a:latin typeface="Menlo" panose="020B0609030804020204" pitchFamily="49" charset="0"/>
              </a:rPr>
              <a:t>main</a:t>
            </a:r>
            <a:r>
              <a:rPr lang="en-GB" sz="1600" b="0" dirty="0">
                <a:solidFill>
                  <a:srgbClr val="F8F8F2"/>
                </a:solidFill>
                <a:effectLst/>
                <a:latin typeface="Menlo" panose="020B0609030804020204" pitchFamily="49" charset="0"/>
              </a:rPr>
              <a:t>()</a:t>
            </a:r>
          </a:p>
          <a:p>
            <a:r>
              <a:rPr lang="en-GB" sz="1600" b="0" dirty="0">
                <a:solidFill>
                  <a:srgbClr val="F8F8F2"/>
                </a:solidFill>
                <a:effectLst/>
                <a:latin typeface="Menlo" panose="020B0609030804020204" pitchFamily="49" charset="0"/>
              </a:rPr>
              <a:t>{some stuff}</a:t>
            </a:r>
          </a:p>
        </p:txBody>
      </p:sp>
    </p:spTree>
    <p:extLst>
      <p:ext uri="{BB962C8B-B14F-4D97-AF65-F5344CB8AC3E}">
        <p14:creationId xmlns:p14="http://schemas.microsoft.com/office/powerpoint/2010/main" val="28664558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5A485-059D-4F00-2A98-7850C379A352}"/>
              </a:ext>
            </a:extLst>
          </p:cNvPr>
          <p:cNvSpPr>
            <a:spLocks noGrp="1"/>
          </p:cNvSpPr>
          <p:nvPr>
            <p:ph type="title"/>
          </p:nvPr>
        </p:nvSpPr>
        <p:spPr/>
        <p:txBody>
          <a:bodyPr/>
          <a:lstStyle/>
          <a:p>
            <a:r>
              <a:rPr lang="en-GB" dirty="0"/>
              <a:t>Last Week</a:t>
            </a:r>
          </a:p>
        </p:txBody>
      </p:sp>
      <p:sp>
        <p:nvSpPr>
          <p:cNvPr id="3" name="Content Placeholder 2">
            <a:extLst>
              <a:ext uri="{FF2B5EF4-FFF2-40B4-BE49-F238E27FC236}">
                <a16:creationId xmlns:a16="http://schemas.microsoft.com/office/drawing/2014/main" id="{FBED5C4A-8EF7-0D33-B41F-24A7FBFB32F3}"/>
              </a:ext>
            </a:extLst>
          </p:cNvPr>
          <p:cNvSpPr>
            <a:spLocks noGrp="1"/>
          </p:cNvSpPr>
          <p:nvPr>
            <p:ph idx="1"/>
          </p:nvPr>
        </p:nvSpPr>
        <p:spPr/>
        <p:txBody>
          <a:bodyPr>
            <a:normAutofit fontScale="92500" lnSpcReduction="10000"/>
          </a:bodyPr>
          <a:lstStyle/>
          <a:p>
            <a:r>
              <a:rPr lang="en-US" dirty="0"/>
              <a:t>Memory addresses and pointers</a:t>
            </a:r>
          </a:p>
          <a:p>
            <a:endParaRPr lang="en-US" sz="2800" dirty="0"/>
          </a:p>
          <a:p>
            <a:r>
              <a:rPr lang="en-US" sz="2800" dirty="0"/>
              <a:t>Passing vectors into functions</a:t>
            </a:r>
          </a:p>
          <a:p>
            <a:endParaRPr lang="en-US" sz="2800" dirty="0"/>
          </a:p>
          <a:p>
            <a:r>
              <a:rPr lang="en-US" dirty="0"/>
              <a:t>Basic s</a:t>
            </a:r>
            <a:r>
              <a:rPr lang="en-US" sz="2800" dirty="0"/>
              <a:t>aving of text-based data</a:t>
            </a:r>
          </a:p>
          <a:p>
            <a:endParaRPr lang="en-US" sz="2800" dirty="0"/>
          </a:p>
          <a:p>
            <a:r>
              <a:rPr lang="en-US" sz="2800" dirty="0"/>
              <a:t>Plottin</a:t>
            </a:r>
            <a:r>
              <a:rPr lang="en-US" dirty="0"/>
              <a:t>g with Python</a:t>
            </a:r>
            <a:endParaRPr lang="en-US" sz="2800" dirty="0"/>
          </a:p>
          <a:p>
            <a:endParaRPr lang="en-GB" dirty="0"/>
          </a:p>
        </p:txBody>
      </p:sp>
    </p:spTree>
    <p:extLst>
      <p:ext uri="{BB962C8B-B14F-4D97-AF65-F5344CB8AC3E}">
        <p14:creationId xmlns:p14="http://schemas.microsoft.com/office/powerpoint/2010/main" val="24899508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211D8-0ADC-93C9-0B61-CA0A32E9FD82}"/>
              </a:ext>
            </a:extLst>
          </p:cNvPr>
          <p:cNvSpPr>
            <a:spLocks noGrp="1"/>
          </p:cNvSpPr>
          <p:nvPr>
            <p:ph type="title"/>
          </p:nvPr>
        </p:nvSpPr>
        <p:spPr/>
        <p:txBody>
          <a:bodyPr/>
          <a:lstStyle/>
          <a:p>
            <a:r>
              <a:rPr lang="en-GB" dirty="0"/>
              <a:t>Alex</a:t>
            </a:r>
          </a:p>
        </p:txBody>
      </p:sp>
      <p:sp>
        <p:nvSpPr>
          <p:cNvPr id="4" name="TextBox 3">
            <a:extLst>
              <a:ext uri="{FF2B5EF4-FFF2-40B4-BE49-F238E27FC236}">
                <a16:creationId xmlns:a16="http://schemas.microsoft.com/office/drawing/2014/main" id="{5C780566-037F-E2DE-5717-88D8563A855D}"/>
              </a:ext>
            </a:extLst>
          </p:cNvPr>
          <p:cNvSpPr txBox="1"/>
          <p:nvPr/>
        </p:nvSpPr>
        <p:spPr>
          <a:xfrm>
            <a:off x="2416232" y="1487758"/>
            <a:ext cx="7359535" cy="4616648"/>
          </a:xfrm>
          <a:prstGeom prst="rect">
            <a:avLst/>
          </a:prstGeom>
          <a:solidFill>
            <a:schemeClr val="bg1"/>
          </a:solidFill>
          <a:ln w="31750">
            <a:solidFill>
              <a:srgbClr val="FF0000"/>
            </a:solidFill>
          </a:ln>
        </p:spPr>
        <p:txBody>
          <a:bodyPr wrap="square">
            <a:spAutoFit/>
          </a:bodyPr>
          <a:lstStyle/>
          <a:p>
            <a:r>
              <a:rPr lang="en-GB" sz="1400" b="0" i="1" dirty="0">
                <a:solidFill>
                  <a:srgbClr val="66D9EF"/>
                </a:solidFill>
                <a:effectLst/>
                <a:latin typeface="Menlo" panose="020B0609030804020204" pitchFamily="49" charset="0"/>
              </a:rPr>
              <a:t>void</a:t>
            </a:r>
            <a:r>
              <a:rPr lang="en-GB" sz="1400" b="0" dirty="0">
                <a:solidFill>
                  <a:srgbClr val="F8F8F2"/>
                </a:solidFill>
                <a:effectLst/>
                <a:latin typeface="Menlo" panose="020B0609030804020204" pitchFamily="49" charset="0"/>
              </a:rPr>
              <a:t> </a:t>
            </a:r>
            <a:r>
              <a:rPr lang="en-GB" sz="1400" b="0" dirty="0" err="1">
                <a:solidFill>
                  <a:srgbClr val="A6E22E"/>
                </a:solidFill>
                <a:effectLst/>
                <a:latin typeface="Menlo" panose="020B0609030804020204" pitchFamily="49" charset="0"/>
              </a:rPr>
              <a:t>f_x</a:t>
            </a:r>
            <a:r>
              <a:rPr lang="en-GB" sz="1400" b="0" dirty="0">
                <a:solidFill>
                  <a:srgbClr val="F8F8F2"/>
                </a:solidFill>
                <a:effectLst/>
                <a:latin typeface="Menlo" panose="020B0609030804020204" pitchFamily="49" charset="0"/>
              </a:rPr>
              <a:t>(</a:t>
            </a:r>
            <a:r>
              <a:rPr lang="en-GB" sz="1400" b="0" dirty="0" err="1">
                <a:solidFill>
                  <a:srgbClr val="F92672"/>
                </a:solidFill>
                <a:effectLst/>
                <a:latin typeface="Menlo" panose="020B0609030804020204" pitchFamily="49" charset="0"/>
              </a:rPr>
              <a:t>const</a:t>
            </a:r>
            <a:r>
              <a:rPr lang="en-GB" sz="1400" b="0" dirty="0">
                <a:solidFill>
                  <a:srgbClr val="F8F8F2"/>
                </a:solidFill>
                <a:effectLst/>
                <a:latin typeface="Menlo" panose="020B0609030804020204" pitchFamily="49" charset="0"/>
              </a:rPr>
              <a:t> </a:t>
            </a:r>
            <a:r>
              <a:rPr lang="en-GB" sz="1400" b="0" i="1" dirty="0">
                <a:solidFill>
                  <a:srgbClr val="66D9EF"/>
                </a:solidFill>
                <a:effectLst/>
                <a:latin typeface="Menlo" panose="020B0609030804020204" pitchFamily="49" charset="0"/>
              </a:rPr>
              <a:t>double</a:t>
            </a:r>
            <a:r>
              <a:rPr lang="en-GB" sz="1400" b="0" dirty="0">
                <a:solidFill>
                  <a:srgbClr val="F92672"/>
                </a:solidFill>
                <a:effectLst/>
                <a:latin typeface="Menlo" panose="020B0609030804020204" pitchFamily="49" charset="0"/>
              </a:rPr>
              <a:t>&amp;</a:t>
            </a:r>
            <a:r>
              <a:rPr lang="en-GB" sz="1400" b="0" dirty="0">
                <a:solidFill>
                  <a:srgbClr val="F8F8F2"/>
                </a:solidFill>
                <a:effectLst/>
                <a:latin typeface="Menlo" panose="020B0609030804020204" pitchFamily="49" charset="0"/>
              </a:rPr>
              <a:t> </a:t>
            </a:r>
            <a:r>
              <a:rPr lang="en-GB" sz="1400" b="0" i="1" dirty="0">
                <a:solidFill>
                  <a:srgbClr val="FD971F"/>
                </a:solidFill>
                <a:effectLst/>
                <a:latin typeface="Menlo" panose="020B0609030804020204" pitchFamily="49" charset="0"/>
              </a:rPr>
              <a:t>x</a:t>
            </a:r>
            <a:r>
              <a:rPr lang="en-GB" sz="1400" b="0" dirty="0">
                <a:solidFill>
                  <a:srgbClr val="F8F8F2"/>
                </a:solidFill>
                <a:effectLst/>
                <a:latin typeface="Menlo" panose="020B0609030804020204" pitchFamily="49" charset="0"/>
              </a:rPr>
              <a:t>, </a:t>
            </a:r>
            <a:r>
              <a:rPr lang="en-GB" sz="1400" b="0" i="1" dirty="0">
                <a:solidFill>
                  <a:srgbClr val="66D9EF"/>
                </a:solidFill>
                <a:effectLst/>
                <a:latin typeface="Menlo" panose="020B0609030804020204" pitchFamily="49" charset="0"/>
              </a:rPr>
              <a:t>double</a:t>
            </a:r>
            <a:r>
              <a:rPr lang="en-GB" sz="1400" b="0" dirty="0">
                <a:solidFill>
                  <a:srgbClr val="F92672"/>
                </a:solidFill>
                <a:effectLst/>
                <a:latin typeface="Menlo" panose="020B0609030804020204" pitchFamily="49" charset="0"/>
              </a:rPr>
              <a:t>&amp;</a:t>
            </a:r>
            <a:r>
              <a:rPr lang="en-GB" sz="1400" b="0" dirty="0">
                <a:solidFill>
                  <a:srgbClr val="F8F8F2"/>
                </a:solidFill>
                <a:effectLst/>
                <a:latin typeface="Menlo" panose="020B0609030804020204" pitchFamily="49" charset="0"/>
              </a:rPr>
              <a:t> </a:t>
            </a:r>
            <a:r>
              <a:rPr lang="en-GB" sz="1400" b="0" i="1" dirty="0" err="1">
                <a:solidFill>
                  <a:srgbClr val="FD971F"/>
                </a:solidFill>
                <a:effectLst/>
                <a:latin typeface="Menlo" panose="020B0609030804020204" pitchFamily="49" charset="0"/>
              </a:rPr>
              <a:t>fx</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r>
              <a:rPr lang="en-GB" sz="1400" b="0" dirty="0">
                <a:solidFill>
                  <a:srgbClr val="F92672"/>
                </a:solidFill>
                <a:effectLst/>
                <a:latin typeface="Menlo" panose="020B0609030804020204" pitchFamily="49" charset="0"/>
              </a:rPr>
              <a:t>if</a:t>
            </a:r>
            <a:r>
              <a:rPr lang="en-GB" sz="1400" b="0" dirty="0">
                <a:solidFill>
                  <a:srgbClr val="F8F8F2"/>
                </a:solidFill>
                <a:effectLst/>
                <a:latin typeface="Menlo" panose="020B0609030804020204" pitchFamily="49" charset="0"/>
              </a:rPr>
              <a:t> (x </a:t>
            </a:r>
            <a:r>
              <a:rPr lang="en-GB" sz="1400" b="0" dirty="0">
                <a:solidFill>
                  <a:srgbClr val="F92672"/>
                </a:solidFill>
                <a:effectLst/>
                <a:latin typeface="Menlo" panose="020B0609030804020204" pitchFamily="49" charset="0"/>
              </a:rPr>
              <a:t>==</a:t>
            </a:r>
            <a:r>
              <a:rPr lang="en-GB" sz="1400" b="0" dirty="0">
                <a:solidFill>
                  <a:srgbClr val="F8F8F2"/>
                </a:solidFill>
                <a:effectLst/>
                <a:latin typeface="Menlo" panose="020B0609030804020204" pitchFamily="49" charset="0"/>
              </a:rPr>
              <a:t> </a:t>
            </a:r>
            <a:r>
              <a:rPr lang="en-GB" sz="1400" b="0" dirty="0">
                <a:solidFill>
                  <a:srgbClr val="AE81FF"/>
                </a:solidFill>
                <a:effectLst/>
                <a:latin typeface="Menlo" panose="020B0609030804020204" pitchFamily="49" charset="0"/>
              </a:rPr>
              <a:t>0</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r>
              <a:rPr lang="en-GB" sz="1400" b="0" dirty="0" err="1">
                <a:solidFill>
                  <a:srgbClr val="F8F8F2"/>
                </a:solidFill>
                <a:effectLst/>
                <a:latin typeface="Menlo" panose="020B0609030804020204" pitchFamily="49" charset="0"/>
              </a:rPr>
              <a:t>fx</a:t>
            </a:r>
            <a:r>
              <a:rPr lang="en-GB" sz="1400" b="0" dirty="0">
                <a:solidFill>
                  <a:srgbClr val="F8F8F2"/>
                </a:solidFill>
                <a:effectLst/>
                <a:latin typeface="Menlo" panose="020B0609030804020204" pitchFamily="49" charset="0"/>
              </a:rPr>
              <a:t> </a:t>
            </a:r>
            <a:r>
              <a:rPr lang="en-GB" sz="1400" b="0" dirty="0">
                <a:solidFill>
                  <a:srgbClr val="F92672"/>
                </a:solidFill>
                <a:effectLst/>
                <a:latin typeface="Menlo" panose="020B0609030804020204" pitchFamily="49" charset="0"/>
              </a:rPr>
              <a:t>=</a:t>
            </a:r>
            <a:r>
              <a:rPr lang="en-GB" sz="1400" b="0" dirty="0">
                <a:solidFill>
                  <a:srgbClr val="F8F8F2"/>
                </a:solidFill>
                <a:effectLst/>
                <a:latin typeface="Menlo" panose="020B0609030804020204" pitchFamily="49" charset="0"/>
              </a:rPr>
              <a:t> </a:t>
            </a:r>
            <a:r>
              <a:rPr lang="en-GB" sz="1400" b="0" dirty="0">
                <a:solidFill>
                  <a:srgbClr val="AE81FF"/>
                </a:solidFill>
                <a:effectLst/>
                <a:latin typeface="Menlo" panose="020B0609030804020204" pitchFamily="49" charset="0"/>
              </a:rPr>
              <a:t>0</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r>
              <a:rPr lang="en-GB" sz="1400" b="0" dirty="0">
                <a:solidFill>
                  <a:srgbClr val="F92672"/>
                </a:solidFill>
                <a:effectLst/>
                <a:latin typeface="Menlo" panose="020B0609030804020204" pitchFamily="49" charset="0"/>
              </a:rPr>
              <a:t>else</a:t>
            </a:r>
            <a:endParaRPr lang="en-GB" sz="1400" b="0" dirty="0">
              <a:solidFill>
                <a:srgbClr val="F8F8F2"/>
              </a:solidFill>
              <a:effectLst/>
              <a:latin typeface="Menlo" panose="020B0609030804020204" pitchFamily="49" charset="0"/>
            </a:endParaRPr>
          </a:p>
          <a:p>
            <a:r>
              <a:rPr lang="en-GB" sz="1400" b="0" dirty="0">
                <a:solidFill>
                  <a:srgbClr val="F8F8F2"/>
                </a:solidFill>
                <a:effectLst/>
                <a:latin typeface="Menlo" panose="020B0609030804020204" pitchFamily="49" charset="0"/>
              </a:rPr>
              <a:t>{</a:t>
            </a:r>
          </a:p>
          <a:p>
            <a:r>
              <a:rPr lang="en-GB" sz="1400" b="0" dirty="0" err="1">
                <a:solidFill>
                  <a:srgbClr val="F8F8F2"/>
                </a:solidFill>
                <a:effectLst/>
                <a:latin typeface="Menlo" panose="020B0609030804020204" pitchFamily="49" charset="0"/>
              </a:rPr>
              <a:t>fx</a:t>
            </a:r>
            <a:r>
              <a:rPr lang="en-GB" sz="1400" b="0" dirty="0">
                <a:solidFill>
                  <a:srgbClr val="F8F8F2"/>
                </a:solidFill>
                <a:effectLst/>
                <a:latin typeface="Menlo" panose="020B0609030804020204" pitchFamily="49" charset="0"/>
              </a:rPr>
              <a:t> </a:t>
            </a:r>
            <a:r>
              <a:rPr lang="en-GB" sz="1400" b="0" dirty="0">
                <a:solidFill>
                  <a:srgbClr val="F92672"/>
                </a:solidFill>
                <a:effectLst/>
                <a:latin typeface="Menlo" panose="020B0609030804020204" pitchFamily="49" charset="0"/>
              </a:rPr>
              <a:t>=</a:t>
            </a:r>
            <a:r>
              <a:rPr lang="en-GB" sz="1400" b="0" dirty="0">
                <a:solidFill>
                  <a:srgbClr val="F8F8F2"/>
                </a:solidFill>
                <a:effectLst/>
                <a:latin typeface="Menlo" panose="020B0609030804020204" pitchFamily="49" charset="0"/>
              </a:rPr>
              <a:t> </a:t>
            </a:r>
            <a:r>
              <a:rPr lang="en-GB" sz="1400" b="0" dirty="0">
                <a:solidFill>
                  <a:srgbClr val="A6E22E"/>
                </a:solidFill>
                <a:effectLst/>
                <a:latin typeface="Menlo" panose="020B0609030804020204" pitchFamily="49" charset="0"/>
              </a:rPr>
              <a:t>exp</a:t>
            </a:r>
            <a:r>
              <a:rPr lang="en-GB" sz="1400" b="0" dirty="0">
                <a:solidFill>
                  <a:srgbClr val="F8F8F2"/>
                </a:solidFill>
                <a:effectLst/>
                <a:latin typeface="Menlo" panose="020B0609030804020204" pitchFamily="49" charset="0"/>
              </a:rPr>
              <a:t>(</a:t>
            </a:r>
            <a:r>
              <a:rPr lang="en-GB" sz="1400" b="0" dirty="0">
                <a:solidFill>
                  <a:srgbClr val="F92672"/>
                </a:solidFill>
                <a:effectLst/>
                <a:latin typeface="Menlo" panose="020B0609030804020204" pitchFamily="49" charset="0"/>
              </a:rPr>
              <a:t>-</a:t>
            </a:r>
            <a:r>
              <a:rPr lang="en-GB" sz="1400" b="0" dirty="0">
                <a:solidFill>
                  <a:srgbClr val="AE81FF"/>
                </a:solidFill>
                <a:effectLst/>
                <a:latin typeface="Menlo" panose="020B0609030804020204" pitchFamily="49" charset="0"/>
              </a:rPr>
              <a:t>1</a:t>
            </a:r>
            <a:r>
              <a:rPr lang="en-GB" sz="1400" b="0" dirty="0">
                <a:solidFill>
                  <a:srgbClr val="F92672"/>
                </a:solidFill>
                <a:effectLst/>
                <a:latin typeface="Menlo" panose="020B0609030804020204" pitchFamily="49" charset="0"/>
              </a:rPr>
              <a:t>/</a:t>
            </a:r>
            <a:r>
              <a:rPr lang="en-GB" sz="1400" b="0" dirty="0">
                <a:solidFill>
                  <a:srgbClr val="A6E22E"/>
                </a:solidFill>
                <a:effectLst/>
                <a:latin typeface="Menlo" panose="020B0609030804020204" pitchFamily="49" charset="0"/>
              </a:rPr>
              <a:t>pow</a:t>
            </a:r>
            <a:r>
              <a:rPr lang="en-GB" sz="1400" b="0" dirty="0">
                <a:solidFill>
                  <a:srgbClr val="F8F8F2"/>
                </a:solidFill>
                <a:effectLst/>
                <a:latin typeface="Menlo" panose="020B0609030804020204" pitchFamily="49" charset="0"/>
              </a:rPr>
              <a:t>(x,</a:t>
            </a:r>
            <a:r>
              <a:rPr lang="en-GB" sz="1400" b="0" dirty="0">
                <a:solidFill>
                  <a:srgbClr val="AE81FF"/>
                </a:solidFill>
                <a:effectLst/>
                <a:latin typeface="Menlo" panose="020B0609030804020204" pitchFamily="49" charset="0"/>
              </a:rPr>
              <a:t>2</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br>
              <a:rPr lang="en-GB" sz="1400" b="0" dirty="0">
                <a:solidFill>
                  <a:srgbClr val="F8F8F2"/>
                </a:solidFill>
                <a:effectLst/>
                <a:latin typeface="Menlo" panose="020B0609030804020204" pitchFamily="49" charset="0"/>
              </a:rPr>
            </a:br>
            <a:r>
              <a:rPr lang="en-GB" sz="1400" b="0" i="1" dirty="0">
                <a:solidFill>
                  <a:srgbClr val="66D9EF"/>
                </a:solidFill>
                <a:effectLst/>
                <a:latin typeface="Menlo" panose="020B0609030804020204" pitchFamily="49" charset="0"/>
              </a:rPr>
              <a:t>void</a:t>
            </a:r>
            <a:r>
              <a:rPr lang="en-GB" sz="1400" b="0" dirty="0">
                <a:solidFill>
                  <a:srgbClr val="F8F8F2"/>
                </a:solidFill>
                <a:effectLst/>
                <a:latin typeface="Menlo" panose="020B0609030804020204" pitchFamily="49" charset="0"/>
              </a:rPr>
              <a:t> </a:t>
            </a:r>
            <a:r>
              <a:rPr lang="en-GB" sz="1400" b="0" dirty="0" err="1">
                <a:solidFill>
                  <a:srgbClr val="A6E22E"/>
                </a:solidFill>
                <a:effectLst/>
                <a:latin typeface="Menlo" panose="020B0609030804020204" pitchFamily="49" charset="0"/>
              </a:rPr>
              <a:t>f_master</a:t>
            </a:r>
            <a:r>
              <a:rPr lang="en-GB" sz="1400" b="0" dirty="0">
                <a:solidFill>
                  <a:srgbClr val="F8F8F2"/>
                </a:solidFill>
                <a:effectLst/>
                <a:latin typeface="Menlo" panose="020B0609030804020204" pitchFamily="49" charset="0"/>
              </a:rPr>
              <a:t>(</a:t>
            </a:r>
            <a:r>
              <a:rPr lang="en-GB" sz="1400" b="0" dirty="0" err="1">
                <a:solidFill>
                  <a:srgbClr val="F92672"/>
                </a:solidFill>
                <a:effectLst/>
                <a:latin typeface="Menlo" panose="020B0609030804020204" pitchFamily="49" charset="0"/>
              </a:rPr>
              <a:t>const</a:t>
            </a:r>
            <a:r>
              <a:rPr lang="en-GB" sz="1400" b="0" dirty="0">
                <a:solidFill>
                  <a:srgbClr val="F8F8F2"/>
                </a:solidFill>
                <a:effectLst/>
                <a:latin typeface="Menlo" panose="020B0609030804020204" pitchFamily="49" charset="0"/>
              </a:rPr>
              <a:t> </a:t>
            </a:r>
            <a:r>
              <a:rPr lang="en-GB" sz="1400" b="0" u="sng" dirty="0">
                <a:solidFill>
                  <a:srgbClr val="A6E22E"/>
                </a:solidFill>
                <a:effectLst/>
                <a:latin typeface="Menlo" panose="020B0609030804020204" pitchFamily="49" charset="0"/>
              </a:rPr>
              <a:t>vector</a:t>
            </a:r>
            <a:r>
              <a:rPr lang="en-GB" sz="1400" b="0" dirty="0">
                <a:solidFill>
                  <a:srgbClr val="F8F8F2"/>
                </a:solidFill>
                <a:effectLst/>
                <a:latin typeface="Menlo" panose="020B0609030804020204" pitchFamily="49" charset="0"/>
              </a:rPr>
              <a:t>&lt;</a:t>
            </a:r>
            <a:r>
              <a:rPr lang="en-GB" sz="1400" b="0" i="1" dirty="0">
                <a:solidFill>
                  <a:srgbClr val="66D9EF"/>
                </a:solidFill>
                <a:effectLst/>
                <a:latin typeface="Menlo" panose="020B0609030804020204" pitchFamily="49" charset="0"/>
              </a:rPr>
              <a:t>double</a:t>
            </a:r>
            <a:r>
              <a:rPr lang="en-GB" sz="1400" b="0" dirty="0">
                <a:solidFill>
                  <a:srgbClr val="F8F8F2"/>
                </a:solidFill>
                <a:effectLst/>
                <a:latin typeface="Menlo" panose="020B0609030804020204" pitchFamily="49" charset="0"/>
              </a:rPr>
              <a:t>&gt;</a:t>
            </a:r>
            <a:r>
              <a:rPr lang="en-GB" sz="1400" b="0" dirty="0">
                <a:solidFill>
                  <a:srgbClr val="F92672"/>
                </a:solidFill>
                <a:effectLst/>
                <a:latin typeface="Menlo" panose="020B0609030804020204" pitchFamily="49" charset="0"/>
              </a:rPr>
              <a:t>&amp;</a:t>
            </a:r>
            <a:r>
              <a:rPr lang="en-GB" sz="1400" b="0" dirty="0">
                <a:solidFill>
                  <a:srgbClr val="F8F8F2"/>
                </a:solidFill>
                <a:effectLst/>
                <a:latin typeface="Menlo" panose="020B0609030804020204" pitchFamily="49" charset="0"/>
              </a:rPr>
              <a:t> </a:t>
            </a:r>
            <a:r>
              <a:rPr lang="en-GB" sz="1400" b="0" i="1" dirty="0">
                <a:solidFill>
                  <a:srgbClr val="FD971F"/>
                </a:solidFill>
                <a:effectLst/>
                <a:latin typeface="Menlo" panose="020B0609030804020204" pitchFamily="49" charset="0"/>
              </a:rPr>
              <a:t>input</a:t>
            </a:r>
            <a:r>
              <a:rPr lang="en-GB" sz="1400" b="0" dirty="0">
                <a:solidFill>
                  <a:srgbClr val="F8F8F2"/>
                </a:solidFill>
                <a:effectLst/>
                <a:latin typeface="Menlo" panose="020B0609030804020204" pitchFamily="49" charset="0"/>
              </a:rPr>
              <a:t>, </a:t>
            </a:r>
            <a:r>
              <a:rPr lang="en-GB" sz="1400" b="0" u="sng" dirty="0">
                <a:solidFill>
                  <a:srgbClr val="A6E22E"/>
                </a:solidFill>
                <a:effectLst/>
                <a:latin typeface="Menlo" panose="020B0609030804020204" pitchFamily="49" charset="0"/>
              </a:rPr>
              <a:t>vector</a:t>
            </a:r>
            <a:r>
              <a:rPr lang="en-GB" sz="1400" b="0" dirty="0">
                <a:solidFill>
                  <a:srgbClr val="F8F8F2"/>
                </a:solidFill>
                <a:effectLst/>
                <a:latin typeface="Menlo" panose="020B0609030804020204" pitchFamily="49" charset="0"/>
              </a:rPr>
              <a:t>&lt;</a:t>
            </a:r>
            <a:r>
              <a:rPr lang="en-GB" sz="1400" b="0" i="1" dirty="0">
                <a:solidFill>
                  <a:srgbClr val="66D9EF"/>
                </a:solidFill>
                <a:effectLst/>
                <a:latin typeface="Menlo" panose="020B0609030804020204" pitchFamily="49" charset="0"/>
              </a:rPr>
              <a:t>double</a:t>
            </a:r>
            <a:r>
              <a:rPr lang="en-GB" sz="1400" b="0" dirty="0">
                <a:solidFill>
                  <a:srgbClr val="F8F8F2"/>
                </a:solidFill>
                <a:effectLst/>
                <a:latin typeface="Menlo" panose="020B0609030804020204" pitchFamily="49" charset="0"/>
              </a:rPr>
              <a:t>&gt;</a:t>
            </a:r>
            <a:r>
              <a:rPr lang="en-GB" sz="1400" b="0" dirty="0">
                <a:solidFill>
                  <a:srgbClr val="F92672"/>
                </a:solidFill>
                <a:effectLst/>
                <a:latin typeface="Menlo" panose="020B0609030804020204" pitchFamily="49" charset="0"/>
              </a:rPr>
              <a:t>&amp;</a:t>
            </a:r>
            <a:r>
              <a:rPr lang="en-GB" sz="1400" b="0" dirty="0">
                <a:solidFill>
                  <a:srgbClr val="F8F8F2"/>
                </a:solidFill>
                <a:effectLst/>
                <a:latin typeface="Menlo" panose="020B0609030804020204" pitchFamily="49" charset="0"/>
              </a:rPr>
              <a:t> </a:t>
            </a:r>
            <a:r>
              <a:rPr lang="en-GB" sz="1400" b="0" i="1" dirty="0">
                <a:solidFill>
                  <a:srgbClr val="FD971F"/>
                </a:solidFill>
                <a:effectLst/>
                <a:latin typeface="Menlo" panose="020B0609030804020204" pitchFamily="49" charset="0"/>
              </a:rPr>
              <a:t>output</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r>
              <a:rPr lang="en-GB" sz="1400" b="0" i="1" dirty="0">
                <a:solidFill>
                  <a:srgbClr val="66D9EF"/>
                </a:solidFill>
                <a:effectLst/>
                <a:latin typeface="Menlo" panose="020B0609030804020204" pitchFamily="49" charset="0"/>
              </a:rPr>
              <a:t>double</a:t>
            </a:r>
            <a:r>
              <a:rPr lang="en-GB" sz="1400" b="0" dirty="0">
                <a:solidFill>
                  <a:srgbClr val="F8F8F2"/>
                </a:solidFill>
                <a:effectLst/>
                <a:latin typeface="Menlo" panose="020B0609030804020204" pitchFamily="49" charset="0"/>
              </a:rPr>
              <a:t> </a:t>
            </a:r>
            <a:r>
              <a:rPr lang="en-GB" sz="1400" b="0" dirty="0" err="1">
                <a:solidFill>
                  <a:srgbClr val="F8F8F2"/>
                </a:solidFill>
                <a:effectLst/>
                <a:latin typeface="Menlo" panose="020B0609030804020204" pitchFamily="49" charset="0"/>
              </a:rPr>
              <a:t>temp_val</a:t>
            </a:r>
            <a:r>
              <a:rPr lang="en-GB" sz="1400" b="0" dirty="0">
                <a:solidFill>
                  <a:srgbClr val="F8F8F2"/>
                </a:solidFill>
                <a:effectLst/>
                <a:latin typeface="Menlo" panose="020B0609030804020204" pitchFamily="49" charset="0"/>
              </a:rPr>
              <a:t>;</a:t>
            </a:r>
          </a:p>
          <a:p>
            <a:r>
              <a:rPr lang="en-GB" sz="1400" b="0" dirty="0">
                <a:solidFill>
                  <a:srgbClr val="F92672"/>
                </a:solidFill>
                <a:effectLst/>
                <a:latin typeface="Menlo" panose="020B0609030804020204" pitchFamily="49" charset="0"/>
              </a:rPr>
              <a:t>for</a:t>
            </a:r>
            <a:r>
              <a:rPr lang="en-GB" sz="1400" b="0" dirty="0">
                <a:solidFill>
                  <a:srgbClr val="F8F8F2"/>
                </a:solidFill>
                <a:effectLst/>
                <a:latin typeface="Menlo" panose="020B0609030804020204" pitchFamily="49" charset="0"/>
              </a:rPr>
              <a:t> (</a:t>
            </a:r>
            <a:r>
              <a:rPr lang="en-GB" sz="1400" b="0" i="1" dirty="0">
                <a:solidFill>
                  <a:srgbClr val="66D9EF"/>
                </a:solidFill>
                <a:effectLst/>
                <a:latin typeface="Menlo" panose="020B0609030804020204" pitchFamily="49" charset="0"/>
              </a:rPr>
              <a:t>auto</a:t>
            </a:r>
            <a:r>
              <a:rPr lang="en-GB" sz="1400" b="0" dirty="0">
                <a:solidFill>
                  <a:srgbClr val="F8F8F2"/>
                </a:solidFill>
                <a:effectLst/>
                <a:latin typeface="Menlo" panose="020B0609030804020204" pitchFamily="49" charset="0"/>
              </a:rPr>
              <a:t> </a:t>
            </a:r>
            <a:r>
              <a:rPr lang="en-GB" sz="1400" b="0" dirty="0" err="1">
                <a:solidFill>
                  <a:srgbClr val="F8F8F2"/>
                </a:solidFill>
                <a:effectLst/>
                <a:latin typeface="Menlo" panose="020B0609030804020204" pitchFamily="49" charset="0"/>
              </a:rPr>
              <a:t>i</a:t>
            </a:r>
            <a:r>
              <a:rPr lang="en-GB" sz="1400" b="0" dirty="0">
                <a:solidFill>
                  <a:srgbClr val="F8F8F2"/>
                </a:solidFill>
                <a:effectLst/>
                <a:latin typeface="Menlo" panose="020B0609030804020204" pitchFamily="49" charset="0"/>
              </a:rPr>
              <a:t>: input){</a:t>
            </a:r>
          </a:p>
          <a:p>
            <a:r>
              <a:rPr lang="en-GB" sz="1400" b="0" dirty="0" err="1">
                <a:solidFill>
                  <a:srgbClr val="A6E22E"/>
                </a:solidFill>
                <a:effectLst/>
                <a:latin typeface="Menlo" panose="020B0609030804020204" pitchFamily="49" charset="0"/>
              </a:rPr>
              <a:t>f_x</a:t>
            </a:r>
            <a:r>
              <a:rPr lang="en-GB" sz="1400" b="0" dirty="0">
                <a:solidFill>
                  <a:srgbClr val="F8F8F2"/>
                </a:solidFill>
                <a:effectLst/>
                <a:latin typeface="Menlo" panose="020B0609030804020204" pitchFamily="49" charset="0"/>
              </a:rPr>
              <a:t>(</a:t>
            </a:r>
            <a:r>
              <a:rPr lang="en-GB" sz="1400" b="0" dirty="0" err="1">
                <a:solidFill>
                  <a:srgbClr val="F8F8F2"/>
                </a:solidFill>
                <a:effectLst/>
                <a:latin typeface="Menlo" panose="020B0609030804020204" pitchFamily="49" charset="0"/>
              </a:rPr>
              <a:t>i</a:t>
            </a:r>
            <a:r>
              <a:rPr lang="en-GB" sz="1400" b="0" dirty="0">
                <a:solidFill>
                  <a:srgbClr val="F8F8F2"/>
                </a:solidFill>
                <a:effectLst/>
                <a:latin typeface="Menlo" panose="020B0609030804020204" pitchFamily="49" charset="0"/>
              </a:rPr>
              <a:t>, </a:t>
            </a:r>
            <a:r>
              <a:rPr lang="en-GB" sz="1400" b="0" dirty="0" err="1">
                <a:solidFill>
                  <a:srgbClr val="F8F8F2"/>
                </a:solidFill>
                <a:effectLst/>
                <a:latin typeface="Menlo" panose="020B0609030804020204" pitchFamily="49" charset="0"/>
              </a:rPr>
              <a:t>temp_val</a:t>
            </a:r>
            <a:r>
              <a:rPr lang="en-GB" sz="1400" b="0" dirty="0">
                <a:solidFill>
                  <a:srgbClr val="F8F8F2"/>
                </a:solidFill>
                <a:effectLst/>
                <a:latin typeface="Menlo" panose="020B0609030804020204" pitchFamily="49" charset="0"/>
              </a:rPr>
              <a:t>);</a:t>
            </a:r>
          </a:p>
          <a:p>
            <a:r>
              <a:rPr lang="en-GB" sz="1400" b="0" dirty="0" err="1">
                <a:solidFill>
                  <a:srgbClr val="F8F8F2"/>
                </a:solidFill>
                <a:effectLst/>
                <a:latin typeface="Menlo" panose="020B0609030804020204" pitchFamily="49" charset="0"/>
              </a:rPr>
              <a:t>output.</a:t>
            </a:r>
            <a:r>
              <a:rPr lang="en-GB" sz="1400" b="0" dirty="0" err="1">
                <a:solidFill>
                  <a:srgbClr val="A6E22E"/>
                </a:solidFill>
                <a:effectLst/>
                <a:latin typeface="Menlo" panose="020B0609030804020204" pitchFamily="49" charset="0"/>
              </a:rPr>
              <a:t>push_back</a:t>
            </a:r>
            <a:r>
              <a:rPr lang="en-GB" sz="1400" b="0" dirty="0">
                <a:solidFill>
                  <a:srgbClr val="F8F8F2"/>
                </a:solidFill>
                <a:effectLst/>
                <a:latin typeface="Menlo" panose="020B0609030804020204" pitchFamily="49" charset="0"/>
              </a:rPr>
              <a:t>(</a:t>
            </a:r>
            <a:r>
              <a:rPr lang="en-GB" sz="1400" b="0" dirty="0" err="1">
                <a:solidFill>
                  <a:srgbClr val="F8F8F2"/>
                </a:solidFill>
                <a:effectLst/>
                <a:latin typeface="Menlo" panose="020B0609030804020204" pitchFamily="49" charset="0"/>
              </a:rPr>
              <a:t>temp_val</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br>
              <a:rPr lang="en-GB" sz="1400" b="0" dirty="0">
                <a:solidFill>
                  <a:srgbClr val="F8F8F2"/>
                </a:solidFill>
                <a:effectLst/>
                <a:latin typeface="Menlo" panose="020B0609030804020204" pitchFamily="49" charset="0"/>
              </a:rPr>
            </a:br>
            <a:r>
              <a:rPr lang="en-GB" sz="1400" b="0" dirty="0">
                <a:solidFill>
                  <a:srgbClr val="F8F8F2"/>
                </a:solidFill>
                <a:effectLst/>
                <a:latin typeface="Menlo" panose="020B0609030804020204" pitchFamily="49" charset="0"/>
              </a:rPr>
              <a:t>}</a:t>
            </a:r>
          </a:p>
        </p:txBody>
      </p:sp>
      <p:cxnSp>
        <p:nvCxnSpPr>
          <p:cNvPr id="5" name="Straight Arrow Connector 4">
            <a:extLst>
              <a:ext uri="{FF2B5EF4-FFF2-40B4-BE49-F238E27FC236}">
                <a16:creationId xmlns:a16="http://schemas.microsoft.com/office/drawing/2014/main" id="{260720B8-A76D-8CEB-32BA-DD5DA7417824}"/>
              </a:ext>
            </a:extLst>
          </p:cNvPr>
          <p:cNvCxnSpPr>
            <a:cxnSpLocks/>
          </p:cNvCxnSpPr>
          <p:nvPr/>
        </p:nvCxnSpPr>
        <p:spPr>
          <a:xfrm flipH="1">
            <a:off x="4455623" y="3472916"/>
            <a:ext cx="881149" cy="629689"/>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0226285-C449-64FE-7288-CE976D46B0E2}"/>
              </a:ext>
            </a:extLst>
          </p:cNvPr>
          <p:cNvSpPr txBox="1"/>
          <p:nvPr/>
        </p:nvSpPr>
        <p:spPr>
          <a:xfrm>
            <a:off x="5313210" y="2822782"/>
            <a:ext cx="975380" cy="830997"/>
          </a:xfrm>
          <a:prstGeom prst="rect">
            <a:avLst/>
          </a:prstGeom>
          <a:solidFill>
            <a:schemeClr val="tx1"/>
          </a:solidFill>
          <a:ln w="25400">
            <a:solidFill>
              <a:srgbClr val="00B0F0"/>
            </a:solidFill>
          </a:ln>
        </p:spPr>
        <p:txBody>
          <a:bodyPr wrap="square">
            <a:spAutoFit/>
          </a:bodyPr>
          <a:lstStyle/>
          <a:p>
            <a:r>
              <a:rPr lang="en-US" sz="1600" dirty="0">
                <a:solidFill>
                  <a:schemeClr val="bg1"/>
                </a:solidFill>
              </a:rPr>
              <a:t>Fix the vector input</a:t>
            </a:r>
          </a:p>
        </p:txBody>
      </p:sp>
      <p:sp>
        <p:nvSpPr>
          <p:cNvPr id="7" name="TextBox 6">
            <a:extLst>
              <a:ext uri="{FF2B5EF4-FFF2-40B4-BE49-F238E27FC236}">
                <a16:creationId xmlns:a16="http://schemas.microsoft.com/office/drawing/2014/main" id="{D5A12183-5858-702E-14B7-87F7CA50AEDF}"/>
              </a:ext>
            </a:extLst>
          </p:cNvPr>
          <p:cNvSpPr txBox="1"/>
          <p:nvPr/>
        </p:nvSpPr>
        <p:spPr>
          <a:xfrm>
            <a:off x="7376163" y="2688085"/>
            <a:ext cx="1332826" cy="830997"/>
          </a:xfrm>
          <a:prstGeom prst="rect">
            <a:avLst/>
          </a:prstGeom>
          <a:solidFill>
            <a:schemeClr val="tx1"/>
          </a:solidFill>
          <a:ln w="25400">
            <a:solidFill>
              <a:srgbClr val="00B0F0"/>
            </a:solidFill>
          </a:ln>
        </p:spPr>
        <p:txBody>
          <a:bodyPr wrap="square">
            <a:spAutoFit/>
          </a:bodyPr>
          <a:lstStyle/>
          <a:p>
            <a:r>
              <a:rPr lang="en-US" sz="1600" dirty="0">
                <a:solidFill>
                  <a:schemeClr val="bg1"/>
                </a:solidFill>
              </a:rPr>
              <a:t>Create a temporary variable</a:t>
            </a:r>
          </a:p>
        </p:txBody>
      </p:sp>
      <p:cxnSp>
        <p:nvCxnSpPr>
          <p:cNvPr id="8" name="Straight Arrow Connector 7">
            <a:extLst>
              <a:ext uri="{FF2B5EF4-FFF2-40B4-BE49-F238E27FC236}">
                <a16:creationId xmlns:a16="http://schemas.microsoft.com/office/drawing/2014/main" id="{17F80358-10D1-FEAE-3497-C0CF3CBEB006}"/>
              </a:ext>
            </a:extLst>
          </p:cNvPr>
          <p:cNvCxnSpPr>
            <a:cxnSpLocks/>
          </p:cNvCxnSpPr>
          <p:nvPr/>
        </p:nvCxnSpPr>
        <p:spPr>
          <a:xfrm flipH="1">
            <a:off x="4225638" y="3149750"/>
            <a:ext cx="3150525" cy="1454390"/>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DAC4E6C-D81C-5991-665B-31175BF44B21}"/>
              </a:ext>
            </a:extLst>
          </p:cNvPr>
          <p:cNvSpPr txBox="1"/>
          <p:nvPr/>
        </p:nvSpPr>
        <p:spPr>
          <a:xfrm>
            <a:off x="5350330" y="4313625"/>
            <a:ext cx="1332826" cy="830997"/>
          </a:xfrm>
          <a:prstGeom prst="rect">
            <a:avLst/>
          </a:prstGeom>
          <a:solidFill>
            <a:schemeClr val="tx1"/>
          </a:solidFill>
          <a:ln w="25400">
            <a:solidFill>
              <a:srgbClr val="00B0F0"/>
            </a:solidFill>
          </a:ln>
        </p:spPr>
        <p:txBody>
          <a:bodyPr wrap="square">
            <a:spAutoFit/>
          </a:bodyPr>
          <a:lstStyle/>
          <a:p>
            <a:r>
              <a:rPr lang="en-US" sz="1600" dirty="0" err="1">
                <a:solidFill>
                  <a:schemeClr val="bg1"/>
                </a:solidFill>
              </a:rPr>
              <a:t>temp_val</a:t>
            </a:r>
            <a:r>
              <a:rPr lang="en-US" sz="1600" dirty="0">
                <a:solidFill>
                  <a:schemeClr val="bg1"/>
                </a:solidFill>
              </a:rPr>
              <a:t> is changed by </a:t>
            </a:r>
            <a:r>
              <a:rPr lang="en-US" sz="1600" dirty="0" err="1">
                <a:solidFill>
                  <a:schemeClr val="bg1"/>
                </a:solidFill>
              </a:rPr>
              <a:t>f_x</a:t>
            </a:r>
            <a:endParaRPr lang="en-US" sz="1600" dirty="0">
              <a:solidFill>
                <a:schemeClr val="bg1"/>
              </a:solidFill>
            </a:endParaRPr>
          </a:p>
        </p:txBody>
      </p:sp>
      <p:cxnSp>
        <p:nvCxnSpPr>
          <p:cNvPr id="10" name="Straight Arrow Connector 9">
            <a:extLst>
              <a:ext uri="{FF2B5EF4-FFF2-40B4-BE49-F238E27FC236}">
                <a16:creationId xmlns:a16="http://schemas.microsoft.com/office/drawing/2014/main" id="{E5564576-5250-EE06-5572-CAF936CF2E79}"/>
              </a:ext>
            </a:extLst>
          </p:cNvPr>
          <p:cNvCxnSpPr>
            <a:cxnSpLocks/>
          </p:cNvCxnSpPr>
          <p:nvPr/>
        </p:nvCxnSpPr>
        <p:spPr>
          <a:xfrm flipH="1">
            <a:off x="4250542" y="4854106"/>
            <a:ext cx="1086230" cy="211699"/>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8CB7C62-8255-B35F-A3F9-8871465F4EF6}"/>
              </a:ext>
            </a:extLst>
          </p:cNvPr>
          <p:cNvSpPr txBox="1"/>
          <p:nvPr/>
        </p:nvSpPr>
        <p:spPr>
          <a:xfrm>
            <a:off x="7389721" y="4544456"/>
            <a:ext cx="1332826" cy="830997"/>
          </a:xfrm>
          <a:prstGeom prst="rect">
            <a:avLst/>
          </a:prstGeom>
          <a:solidFill>
            <a:schemeClr val="tx1"/>
          </a:solidFill>
          <a:ln w="25400">
            <a:solidFill>
              <a:srgbClr val="00B0F0"/>
            </a:solidFill>
          </a:ln>
        </p:spPr>
        <p:txBody>
          <a:bodyPr wrap="square">
            <a:spAutoFit/>
          </a:bodyPr>
          <a:lstStyle/>
          <a:p>
            <a:r>
              <a:rPr lang="en-US" sz="1600" dirty="0">
                <a:solidFill>
                  <a:schemeClr val="bg1"/>
                </a:solidFill>
              </a:rPr>
              <a:t>Add new temp </a:t>
            </a:r>
            <a:r>
              <a:rPr lang="en-US" sz="1600" dirty="0" err="1">
                <a:solidFill>
                  <a:schemeClr val="bg1"/>
                </a:solidFill>
              </a:rPr>
              <a:t>val</a:t>
            </a:r>
            <a:r>
              <a:rPr lang="en-US" sz="1600" dirty="0">
                <a:solidFill>
                  <a:schemeClr val="bg1"/>
                </a:solidFill>
              </a:rPr>
              <a:t> to output vector</a:t>
            </a:r>
          </a:p>
        </p:txBody>
      </p:sp>
      <p:cxnSp>
        <p:nvCxnSpPr>
          <p:cNvPr id="12" name="Straight Arrow Connector 11">
            <a:extLst>
              <a:ext uri="{FF2B5EF4-FFF2-40B4-BE49-F238E27FC236}">
                <a16:creationId xmlns:a16="http://schemas.microsoft.com/office/drawing/2014/main" id="{E5F33F88-BE94-EE9F-0F99-8F605829BC66}"/>
              </a:ext>
            </a:extLst>
          </p:cNvPr>
          <p:cNvCxnSpPr>
            <a:cxnSpLocks/>
            <a:stCxn id="11" idx="1"/>
          </p:cNvCxnSpPr>
          <p:nvPr/>
        </p:nvCxnSpPr>
        <p:spPr>
          <a:xfrm flipH="1">
            <a:off x="5583368" y="4959955"/>
            <a:ext cx="1806353" cy="416318"/>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5932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dissolve">
                                      <p:cBhvr>
                                        <p:cTn id="15" dur="500"/>
                                        <p:tgtEl>
                                          <p:spTgt spid="7"/>
                                        </p:tgtEl>
                                      </p:cBhvr>
                                    </p:animEffect>
                                  </p:childTnLst>
                                </p:cTn>
                              </p:par>
                              <p:par>
                                <p:cTn id="16" presetID="9"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dissolv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dissolve">
                                      <p:cBhvr>
                                        <p:cTn id="23" dur="500"/>
                                        <p:tgtEl>
                                          <p:spTgt spid="9"/>
                                        </p:tgtEl>
                                      </p:cBhvr>
                                    </p:animEffect>
                                  </p:childTnLst>
                                </p:cTn>
                              </p:par>
                              <p:par>
                                <p:cTn id="24" presetID="9" presetClass="entr" presetSubtype="0" fill="hold"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dissolv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dissolve">
                                      <p:cBhvr>
                                        <p:cTn id="31" dur="500"/>
                                        <p:tgtEl>
                                          <p:spTgt spid="11"/>
                                        </p:tgtEl>
                                      </p:cBhvr>
                                    </p:animEffect>
                                  </p:childTnLst>
                                </p:cTn>
                              </p:par>
                              <p:par>
                                <p:cTn id="32" presetID="9"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E35CB-A050-4BC2-03FB-67B1C96CF25C}"/>
              </a:ext>
            </a:extLst>
          </p:cNvPr>
          <p:cNvSpPr>
            <a:spLocks noGrp="1"/>
          </p:cNvSpPr>
          <p:nvPr>
            <p:ph type="title"/>
          </p:nvPr>
        </p:nvSpPr>
        <p:spPr/>
        <p:txBody>
          <a:bodyPr/>
          <a:lstStyle/>
          <a:p>
            <a:r>
              <a:rPr lang="en-GB" dirty="0"/>
              <a:t>Alex</a:t>
            </a:r>
          </a:p>
        </p:txBody>
      </p:sp>
      <p:sp>
        <p:nvSpPr>
          <p:cNvPr id="4" name="TextBox 3">
            <a:extLst>
              <a:ext uri="{FF2B5EF4-FFF2-40B4-BE49-F238E27FC236}">
                <a16:creationId xmlns:a16="http://schemas.microsoft.com/office/drawing/2014/main" id="{5FE8C667-3766-883D-0518-0DF98CBE28F8}"/>
              </a:ext>
            </a:extLst>
          </p:cNvPr>
          <p:cNvSpPr txBox="1"/>
          <p:nvPr/>
        </p:nvSpPr>
        <p:spPr>
          <a:xfrm>
            <a:off x="2756621" y="1410355"/>
            <a:ext cx="6198384" cy="5447645"/>
          </a:xfrm>
          <a:prstGeom prst="rect">
            <a:avLst/>
          </a:prstGeom>
          <a:solidFill>
            <a:schemeClr val="bg1"/>
          </a:solidFill>
          <a:ln w="31750">
            <a:solidFill>
              <a:srgbClr val="FF0000"/>
            </a:solidFill>
          </a:ln>
        </p:spPr>
        <p:txBody>
          <a:bodyPr wrap="square">
            <a:spAutoFit/>
          </a:bodyPr>
          <a:lstStyle/>
          <a:p>
            <a:r>
              <a:rPr lang="en-GB" sz="1200" b="0" i="1" dirty="0">
                <a:solidFill>
                  <a:srgbClr val="66D9EF"/>
                </a:solidFill>
                <a:effectLst/>
                <a:latin typeface="Menlo" panose="020B0609030804020204" pitchFamily="49" charset="0"/>
              </a:rPr>
              <a:t>int</a:t>
            </a:r>
            <a:r>
              <a:rPr lang="en-GB" sz="1200" b="0" dirty="0">
                <a:solidFill>
                  <a:srgbClr val="F8F8F2"/>
                </a:solidFill>
                <a:effectLst/>
                <a:latin typeface="Menlo" panose="020B0609030804020204" pitchFamily="49" charset="0"/>
              </a:rPr>
              <a:t> </a:t>
            </a:r>
            <a:r>
              <a:rPr lang="en-GB" sz="1200" b="0" dirty="0">
                <a:solidFill>
                  <a:srgbClr val="A6E22E"/>
                </a:solidFill>
                <a:effectLst/>
                <a:latin typeface="Menlo" panose="020B0609030804020204" pitchFamily="49" charset="0"/>
              </a:rPr>
              <a:t>main</a:t>
            </a:r>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r>
              <a:rPr lang="en-GB" sz="1200" b="0" dirty="0">
                <a:solidFill>
                  <a:srgbClr val="F8F8F2"/>
                </a:solidFill>
                <a:effectLst/>
                <a:latin typeface="Menlo" panose="020B0609030804020204" pitchFamily="49" charset="0"/>
              </a:rPr>
              <a:t>{</a:t>
            </a:r>
          </a:p>
          <a:p>
            <a:r>
              <a:rPr lang="en-GB" sz="1200" b="0" dirty="0">
                <a:solidFill>
                  <a:srgbClr val="F8F8F2"/>
                </a:solidFill>
                <a:effectLst/>
                <a:latin typeface="Menlo" panose="020B0609030804020204" pitchFamily="49" charset="0"/>
              </a:rPr>
              <a:t>string filename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"data1.py"</a:t>
            </a:r>
            <a:r>
              <a:rPr lang="en-GB" sz="1200" b="0" dirty="0">
                <a:solidFill>
                  <a:srgbClr val="F8F8F2"/>
                </a:solidFill>
                <a:effectLst/>
                <a:latin typeface="Menlo" panose="020B0609030804020204" pitchFamily="49" charset="0"/>
              </a:rPr>
              <a:t>;</a:t>
            </a:r>
          </a:p>
          <a:p>
            <a:r>
              <a:rPr lang="en-GB" sz="1200" b="0" i="1" dirty="0">
                <a:solidFill>
                  <a:srgbClr val="66D9EF"/>
                </a:solidFill>
                <a:effectLst/>
                <a:latin typeface="Menlo" panose="020B0609030804020204" pitchFamily="49" charset="0"/>
              </a:rPr>
              <a:t>double</a:t>
            </a:r>
            <a:r>
              <a:rPr lang="en-GB" sz="1200" b="0" dirty="0">
                <a:solidFill>
                  <a:srgbClr val="F8F8F2"/>
                </a:solidFill>
                <a:effectLst/>
                <a:latin typeface="Menlo" panose="020B0609030804020204" pitchFamily="49" charset="0"/>
              </a:rPr>
              <a:t> k;</a:t>
            </a:r>
          </a:p>
          <a:p>
            <a:r>
              <a:rPr lang="en-GB" sz="1200" b="0" dirty="0" err="1">
                <a:solidFill>
                  <a:srgbClr val="F8F8F2"/>
                </a:solidFill>
                <a:effectLst/>
                <a:latin typeface="Menlo" panose="020B0609030804020204" pitchFamily="49" charset="0"/>
              </a:rPr>
              <a:t>cout</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err="1">
                <a:solidFill>
                  <a:srgbClr val="E6DB74"/>
                </a:solidFill>
                <a:effectLst/>
                <a:latin typeface="Menlo" panose="020B0609030804020204" pitchFamily="49" charset="0"/>
              </a:rPr>
              <a:t>n_vals</a:t>
            </a:r>
            <a:r>
              <a:rPr lang="en-GB" sz="1200" b="0" dirty="0">
                <a:solidFill>
                  <a:srgbClr val="E6DB74"/>
                </a:solidFill>
                <a:effectLst/>
                <a:latin typeface="Menlo" panose="020B0609030804020204" pitchFamily="49" charset="0"/>
              </a:rPr>
              <a:t> = ?"</a:t>
            </a:r>
            <a:r>
              <a:rPr lang="en-GB" sz="1200" b="0" dirty="0">
                <a:solidFill>
                  <a:srgbClr val="F8F8F2"/>
                </a:solidFill>
                <a:effectLst/>
                <a:latin typeface="Menlo" panose="020B0609030804020204" pitchFamily="49" charset="0"/>
              </a:rPr>
              <a:t>;</a:t>
            </a:r>
          </a:p>
          <a:p>
            <a:r>
              <a:rPr lang="en-GB" sz="1200" b="0" dirty="0" err="1">
                <a:solidFill>
                  <a:srgbClr val="F8F8F2"/>
                </a:solidFill>
                <a:effectLst/>
                <a:latin typeface="Menlo" panose="020B0609030804020204" pitchFamily="49" charset="0"/>
              </a:rPr>
              <a:t>cin</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&gt;&gt;</a:t>
            </a:r>
            <a:r>
              <a:rPr lang="en-GB" sz="1200" b="0" dirty="0">
                <a:solidFill>
                  <a:srgbClr val="F8F8F2"/>
                </a:solidFill>
                <a:effectLst/>
                <a:latin typeface="Menlo" panose="020B0609030804020204" pitchFamily="49" charset="0"/>
              </a:rPr>
              <a:t> k;</a:t>
            </a:r>
          </a:p>
          <a:p>
            <a:r>
              <a:rPr lang="en-GB" sz="1200" b="0" i="1" dirty="0">
                <a:solidFill>
                  <a:srgbClr val="66D9EF"/>
                </a:solidFill>
                <a:effectLst/>
                <a:latin typeface="Menlo" panose="020B0609030804020204" pitchFamily="49" charset="0"/>
              </a:rPr>
              <a:t>double</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llim</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AE81FF"/>
                </a:solidFill>
                <a:effectLst/>
                <a:latin typeface="Menlo" panose="020B0609030804020204" pitchFamily="49" charset="0"/>
              </a:rPr>
              <a:t>10</a:t>
            </a:r>
            <a:r>
              <a:rPr lang="en-GB" sz="1200" b="0" dirty="0">
                <a:solidFill>
                  <a:srgbClr val="F8F8F2"/>
                </a:solidFill>
                <a:effectLst/>
                <a:latin typeface="Menlo" panose="020B0609030804020204" pitchFamily="49" charset="0"/>
              </a:rPr>
              <a:t>;</a:t>
            </a:r>
          </a:p>
          <a:p>
            <a:r>
              <a:rPr lang="en-GB" sz="1200" b="0" i="1" dirty="0">
                <a:solidFill>
                  <a:srgbClr val="66D9EF"/>
                </a:solidFill>
                <a:effectLst/>
                <a:latin typeface="Menlo" panose="020B0609030804020204" pitchFamily="49" charset="0"/>
              </a:rPr>
              <a:t>double</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ulim</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AE81FF"/>
                </a:solidFill>
                <a:effectLst/>
                <a:latin typeface="Menlo" panose="020B0609030804020204" pitchFamily="49" charset="0"/>
              </a:rPr>
              <a:t>10</a:t>
            </a:r>
            <a:r>
              <a:rPr lang="en-GB" sz="1200" b="0" dirty="0">
                <a:solidFill>
                  <a:srgbClr val="F8F8F2"/>
                </a:solidFill>
                <a:effectLst/>
                <a:latin typeface="Menlo" panose="020B0609030804020204" pitchFamily="49" charset="0"/>
              </a:rPr>
              <a:t>;</a:t>
            </a:r>
          </a:p>
          <a:p>
            <a:r>
              <a:rPr lang="en-GB" sz="1200" b="0" i="1" dirty="0">
                <a:solidFill>
                  <a:srgbClr val="66D9EF"/>
                </a:solidFill>
                <a:effectLst/>
                <a:latin typeface="Menlo" panose="020B0609030804020204" pitchFamily="49" charset="0"/>
              </a:rPr>
              <a:t>double</a:t>
            </a:r>
            <a:r>
              <a:rPr lang="en-GB" sz="1200" b="0" dirty="0">
                <a:solidFill>
                  <a:srgbClr val="F8F8F2"/>
                </a:solidFill>
                <a:effectLst/>
                <a:latin typeface="Menlo" panose="020B0609030804020204" pitchFamily="49" charset="0"/>
              </a:rPr>
              <a:t> seps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ulim</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llim</a:t>
            </a:r>
            <a:r>
              <a:rPr lang="en-GB" sz="1200" b="0" dirty="0">
                <a:solidFill>
                  <a:srgbClr val="F8F8F2"/>
                </a:solidFill>
                <a:effectLst/>
                <a:latin typeface="Menlo" panose="020B0609030804020204" pitchFamily="49" charset="0"/>
              </a:rPr>
              <a:t>)</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(k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AE81FF"/>
                </a:solidFill>
                <a:effectLst/>
                <a:latin typeface="Menlo" panose="020B0609030804020204" pitchFamily="49" charset="0"/>
              </a:rPr>
              <a:t>1</a:t>
            </a:r>
            <a:r>
              <a:rPr lang="en-GB" sz="1200" b="0" dirty="0">
                <a:solidFill>
                  <a:srgbClr val="F8F8F2"/>
                </a:solidFill>
                <a:effectLst/>
                <a:latin typeface="Menlo" panose="020B0609030804020204" pitchFamily="49" charset="0"/>
              </a:rPr>
              <a:t>);</a:t>
            </a:r>
          </a:p>
          <a:p>
            <a:r>
              <a:rPr lang="en-GB" sz="1200" b="0" dirty="0">
                <a:solidFill>
                  <a:srgbClr val="F8F8F2"/>
                </a:solidFill>
                <a:effectLst/>
                <a:latin typeface="Menlo" panose="020B0609030804020204" pitchFamily="49" charset="0"/>
              </a:rPr>
              <a:t>vector</a:t>
            </a:r>
            <a:r>
              <a:rPr lang="en-GB" sz="1200" b="0" dirty="0">
                <a:solidFill>
                  <a:srgbClr val="F92672"/>
                </a:solidFill>
                <a:effectLst/>
                <a:latin typeface="Menlo" panose="020B0609030804020204" pitchFamily="49" charset="0"/>
              </a:rPr>
              <a:t>&lt;</a:t>
            </a:r>
            <a:r>
              <a:rPr lang="en-GB" sz="1200" b="0" i="1" dirty="0">
                <a:solidFill>
                  <a:srgbClr val="66D9EF"/>
                </a:solidFill>
                <a:effectLst/>
                <a:latin typeface="Menlo" panose="020B0609030804020204" pitchFamily="49" charset="0"/>
              </a:rPr>
              <a:t>double</a:t>
            </a:r>
            <a:r>
              <a:rPr lang="en-GB" sz="1200" b="0" dirty="0">
                <a:solidFill>
                  <a:srgbClr val="F92672"/>
                </a:solidFill>
                <a:effectLst/>
                <a:latin typeface="Menlo" panose="020B0609030804020204" pitchFamily="49" charset="0"/>
              </a:rPr>
              <a:t>&gt;</a:t>
            </a:r>
            <a:r>
              <a:rPr lang="en-GB" sz="1200" b="0" dirty="0">
                <a:solidFill>
                  <a:srgbClr val="F8F8F2"/>
                </a:solidFill>
                <a:effectLst/>
                <a:latin typeface="Menlo" panose="020B0609030804020204" pitchFamily="49" charset="0"/>
              </a:rPr>
              <a:t> </a:t>
            </a:r>
            <a:r>
              <a:rPr lang="en-GB" sz="1200" b="0" dirty="0" err="1">
                <a:solidFill>
                  <a:srgbClr val="A6E22E"/>
                </a:solidFill>
                <a:effectLst/>
                <a:latin typeface="Menlo" panose="020B0609030804020204" pitchFamily="49" charset="0"/>
              </a:rPr>
              <a:t>x_range</a:t>
            </a:r>
            <a:r>
              <a:rPr lang="en-GB" sz="1200" b="0" dirty="0">
                <a:solidFill>
                  <a:srgbClr val="F8F8F2"/>
                </a:solidFill>
                <a:effectLst/>
                <a:latin typeface="Menlo" panose="020B0609030804020204" pitchFamily="49" charset="0"/>
              </a:rPr>
              <a:t>(k);</a:t>
            </a:r>
          </a:p>
          <a:p>
            <a:r>
              <a:rPr lang="en-GB" sz="1200" b="0" dirty="0">
                <a:solidFill>
                  <a:srgbClr val="F8F8F2"/>
                </a:solidFill>
                <a:effectLst/>
                <a:latin typeface="Menlo" panose="020B0609030804020204" pitchFamily="49" charset="0"/>
              </a:rPr>
              <a:t>vector</a:t>
            </a:r>
            <a:r>
              <a:rPr lang="en-GB" sz="1200" b="0" dirty="0">
                <a:solidFill>
                  <a:srgbClr val="F92672"/>
                </a:solidFill>
                <a:effectLst/>
                <a:latin typeface="Menlo" panose="020B0609030804020204" pitchFamily="49" charset="0"/>
              </a:rPr>
              <a:t>&lt;</a:t>
            </a:r>
            <a:r>
              <a:rPr lang="en-GB" sz="1200" b="0" i="1" dirty="0">
                <a:solidFill>
                  <a:srgbClr val="66D9EF"/>
                </a:solidFill>
                <a:effectLst/>
                <a:latin typeface="Menlo" panose="020B0609030804020204" pitchFamily="49" charset="0"/>
              </a:rPr>
              <a:t>double</a:t>
            </a:r>
            <a:r>
              <a:rPr lang="en-GB" sz="1200" b="0" dirty="0">
                <a:solidFill>
                  <a:srgbClr val="F92672"/>
                </a:solidFill>
                <a:effectLst/>
                <a:latin typeface="Menlo" panose="020B0609030804020204" pitchFamily="49" charset="0"/>
              </a:rPr>
              <a:t>&gt;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fx_range</a:t>
            </a:r>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r>
              <a:rPr lang="en-GB" sz="1200" b="0" dirty="0">
                <a:solidFill>
                  <a:srgbClr val="F92672"/>
                </a:solidFill>
                <a:effectLst/>
                <a:latin typeface="Menlo" panose="020B0609030804020204" pitchFamily="49" charset="0"/>
              </a:rPr>
              <a:t>for</a:t>
            </a:r>
            <a:r>
              <a:rPr lang="en-GB" sz="1200" b="0" dirty="0">
                <a:solidFill>
                  <a:srgbClr val="F8F8F2"/>
                </a:solidFill>
                <a:effectLst/>
                <a:latin typeface="Menlo" panose="020B0609030804020204" pitchFamily="49" charset="0"/>
              </a:rPr>
              <a:t> (</a:t>
            </a:r>
            <a:r>
              <a:rPr lang="en-GB" sz="1200" b="0" i="1" dirty="0">
                <a:solidFill>
                  <a:srgbClr val="66D9EF"/>
                </a:solidFill>
                <a:effectLst/>
                <a:latin typeface="Menlo" panose="020B0609030804020204" pitchFamily="49" charset="0"/>
              </a:rPr>
              <a:t>int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i</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AE81FF"/>
                </a:solidFill>
                <a:effectLst/>
                <a:latin typeface="Menlo" panose="020B0609030804020204" pitchFamily="49" charset="0"/>
              </a:rPr>
              <a:t>0</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i</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a:t>
            </a:r>
            <a:r>
              <a:rPr lang="en-GB" sz="1200" b="0" dirty="0">
                <a:solidFill>
                  <a:srgbClr val="F8F8F2"/>
                </a:solidFill>
                <a:effectLst/>
                <a:latin typeface="Menlo" panose="020B0609030804020204" pitchFamily="49" charset="0"/>
              </a:rPr>
              <a:t> k; </a:t>
            </a:r>
            <a:r>
              <a:rPr lang="en-GB" sz="1200" b="0" dirty="0">
                <a:solidFill>
                  <a:srgbClr val="F92672"/>
                </a:solidFill>
                <a:effectLst/>
                <a:latin typeface="Menlo" panose="020B0609030804020204" pitchFamily="49" charset="0"/>
              </a:rPr>
              <a:t>++</a:t>
            </a:r>
            <a:r>
              <a:rPr lang="en-GB" sz="1200" b="0" dirty="0" err="1">
                <a:solidFill>
                  <a:srgbClr val="F8F8F2"/>
                </a:solidFill>
                <a:effectLst/>
                <a:latin typeface="Menlo" panose="020B0609030804020204" pitchFamily="49" charset="0"/>
              </a:rPr>
              <a:t>i</a:t>
            </a:r>
            <a:r>
              <a:rPr lang="en-GB" sz="1200" b="0" dirty="0">
                <a:solidFill>
                  <a:srgbClr val="F8F8F2"/>
                </a:solidFill>
                <a:effectLst/>
                <a:latin typeface="Menlo" panose="020B0609030804020204" pitchFamily="49" charset="0"/>
              </a:rPr>
              <a:t>)</a:t>
            </a:r>
          </a:p>
          <a:p>
            <a:r>
              <a:rPr lang="en-GB" sz="1200" b="0" dirty="0">
                <a:solidFill>
                  <a:srgbClr val="F8F8F2"/>
                </a:solidFill>
                <a:effectLst/>
                <a:latin typeface="Menlo" panose="020B0609030804020204" pitchFamily="49" charset="0"/>
              </a:rPr>
              <a:t>{</a:t>
            </a:r>
          </a:p>
          <a:p>
            <a:r>
              <a:rPr lang="en-GB" sz="1200" b="0" dirty="0" err="1">
                <a:solidFill>
                  <a:srgbClr val="F8F8F2"/>
                </a:solidFill>
                <a:effectLst/>
                <a:latin typeface="Menlo" panose="020B0609030804020204" pitchFamily="49" charset="0"/>
              </a:rPr>
              <a:t>x_range.</a:t>
            </a:r>
            <a:r>
              <a:rPr lang="en-GB" sz="1200" b="0" dirty="0" err="1">
                <a:solidFill>
                  <a:srgbClr val="A6E22E"/>
                </a:solidFill>
                <a:effectLst/>
                <a:latin typeface="Menlo" panose="020B0609030804020204" pitchFamily="49" charset="0"/>
              </a:rPr>
              <a:t>at</a:t>
            </a:r>
            <a:r>
              <a:rPr lang="en-GB" sz="1200" b="0" dirty="0">
                <a:solidFill>
                  <a:srgbClr val="F8F8F2"/>
                </a:solidFill>
                <a:effectLst/>
                <a:latin typeface="Menlo" panose="020B0609030804020204" pitchFamily="49" charset="0"/>
              </a:rPr>
              <a:t>(</a:t>
            </a:r>
            <a:r>
              <a:rPr lang="en-GB" sz="1200" b="0" dirty="0" err="1">
                <a:solidFill>
                  <a:srgbClr val="F8F8F2"/>
                </a:solidFill>
                <a:effectLst/>
                <a:latin typeface="Menlo" panose="020B0609030804020204" pitchFamily="49" charset="0"/>
              </a:rPr>
              <a:t>i</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llim</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(seps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i</a:t>
            </a:r>
            <a:r>
              <a:rPr lang="en-GB" sz="1200" b="0" dirty="0">
                <a:solidFill>
                  <a:srgbClr val="F8F8F2"/>
                </a:solidFill>
                <a:effectLst/>
                <a:latin typeface="Menlo" panose="020B0609030804020204" pitchFamily="49" charset="0"/>
              </a:rPr>
              <a:t>);</a:t>
            </a:r>
          </a:p>
          <a:p>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r>
              <a:rPr lang="en-GB" sz="1200" b="0" dirty="0" err="1">
                <a:solidFill>
                  <a:srgbClr val="A6E22E"/>
                </a:solidFill>
                <a:effectLst/>
                <a:latin typeface="Menlo" panose="020B0609030804020204" pitchFamily="49" charset="0"/>
              </a:rPr>
              <a:t>f_master</a:t>
            </a:r>
            <a:r>
              <a:rPr lang="en-GB" sz="1200" b="0" dirty="0">
                <a:solidFill>
                  <a:srgbClr val="F8F8F2"/>
                </a:solidFill>
                <a:effectLst/>
                <a:latin typeface="Menlo" panose="020B0609030804020204" pitchFamily="49" charset="0"/>
              </a:rPr>
              <a:t>(</a:t>
            </a:r>
            <a:r>
              <a:rPr lang="en-GB" sz="1200" b="0" dirty="0" err="1">
                <a:solidFill>
                  <a:srgbClr val="F8F8F2"/>
                </a:solidFill>
                <a:effectLst/>
                <a:latin typeface="Menlo" panose="020B0609030804020204" pitchFamily="49" charset="0"/>
              </a:rPr>
              <a:t>x_range</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fx_range</a:t>
            </a:r>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r>
              <a:rPr lang="en-GB" sz="1200" b="0" dirty="0">
                <a:solidFill>
                  <a:srgbClr val="F8F8F2"/>
                </a:solidFill>
                <a:effectLst/>
                <a:latin typeface="Menlo" panose="020B0609030804020204" pitchFamily="49" charset="0"/>
              </a:rPr>
              <a:t>string </a:t>
            </a:r>
            <a:r>
              <a:rPr lang="en-GB" sz="1200" b="0" dirty="0" err="1">
                <a:solidFill>
                  <a:srgbClr val="F8F8F2"/>
                </a:solidFill>
                <a:effectLst/>
                <a:latin typeface="Menlo" panose="020B0609030804020204" pitchFamily="49" charset="0"/>
              </a:rPr>
              <a:t>x_lab</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err="1">
                <a:solidFill>
                  <a:srgbClr val="E6DB74"/>
                </a:solidFill>
                <a:effectLst/>
                <a:latin typeface="Menlo" panose="020B0609030804020204" pitchFamily="49" charset="0"/>
              </a:rPr>
              <a:t>x_range</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a:t>
            </a:r>
          </a:p>
          <a:p>
            <a:r>
              <a:rPr lang="en-GB" sz="1200" b="0" dirty="0">
                <a:solidFill>
                  <a:srgbClr val="F8F8F2"/>
                </a:solidFill>
                <a:effectLst/>
                <a:latin typeface="Menlo" panose="020B0609030804020204" pitchFamily="49" charset="0"/>
              </a:rPr>
              <a:t>string </a:t>
            </a:r>
            <a:r>
              <a:rPr lang="en-GB" sz="1200" b="0" dirty="0" err="1">
                <a:solidFill>
                  <a:srgbClr val="F8F8F2"/>
                </a:solidFill>
                <a:effectLst/>
                <a:latin typeface="Menlo" panose="020B0609030804020204" pitchFamily="49" charset="0"/>
              </a:rPr>
              <a:t>fx_lab</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err="1">
                <a:solidFill>
                  <a:srgbClr val="E6DB74"/>
                </a:solidFill>
                <a:effectLst/>
                <a:latin typeface="Menlo" panose="020B0609030804020204" pitchFamily="49" charset="0"/>
              </a:rPr>
              <a:t>fx_range</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r>
              <a:rPr lang="en-GB" sz="1200" b="0" dirty="0" err="1">
                <a:solidFill>
                  <a:srgbClr val="A6E22E"/>
                </a:solidFill>
                <a:effectLst/>
                <a:latin typeface="Menlo" panose="020B0609030804020204" pitchFamily="49" charset="0"/>
              </a:rPr>
              <a:t>write_out_vec</a:t>
            </a:r>
            <a:r>
              <a:rPr lang="en-GB" sz="1200" b="0" dirty="0">
                <a:solidFill>
                  <a:srgbClr val="F8F8F2"/>
                </a:solidFill>
                <a:effectLst/>
                <a:latin typeface="Menlo" panose="020B0609030804020204" pitchFamily="49" charset="0"/>
              </a:rPr>
              <a:t>(filename, </a:t>
            </a:r>
            <a:r>
              <a:rPr lang="en-GB" sz="1200" b="0" dirty="0" err="1">
                <a:solidFill>
                  <a:srgbClr val="F8F8F2"/>
                </a:solidFill>
                <a:effectLst/>
                <a:latin typeface="Menlo" panose="020B0609030804020204" pitchFamily="49" charset="0"/>
              </a:rPr>
              <a:t>x_lab</a:t>
            </a:r>
            <a:r>
              <a:rPr lang="en-GB" sz="1200" b="0" dirty="0">
                <a:solidFill>
                  <a:srgbClr val="F8F8F2"/>
                </a:solidFill>
                <a:effectLst/>
                <a:latin typeface="Menlo" panose="020B0609030804020204" pitchFamily="49" charset="0"/>
              </a:rPr>
              <a:t> , </a:t>
            </a:r>
            <a:r>
              <a:rPr lang="en-GB" sz="1200" b="0" dirty="0" err="1">
                <a:solidFill>
                  <a:srgbClr val="F8F8F2"/>
                </a:solidFill>
                <a:effectLst/>
                <a:latin typeface="Menlo" panose="020B0609030804020204" pitchFamily="49" charset="0"/>
              </a:rPr>
              <a:t>x_range</a:t>
            </a:r>
            <a:r>
              <a:rPr lang="en-GB" sz="1200" b="0" dirty="0">
                <a:solidFill>
                  <a:srgbClr val="F8F8F2"/>
                </a:solidFill>
                <a:effectLst/>
                <a:latin typeface="Menlo" panose="020B0609030804020204" pitchFamily="49" charset="0"/>
              </a:rPr>
              <a:t>);</a:t>
            </a:r>
          </a:p>
          <a:p>
            <a:r>
              <a:rPr lang="en-GB" sz="1200" b="0" dirty="0" err="1">
                <a:solidFill>
                  <a:srgbClr val="A6E22E"/>
                </a:solidFill>
                <a:effectLst/>
                <a:latin typeface="Menlo" panose="020B0609030804020204" pitchFamily="49" charset="0"/>
              </a:rPr>
              <a:t>write_out_vec</a:t>
            </a:r>
            <a:r>
              <a:rPr lang="en-GB" sz="1200" b="0" dirty="0">
                <a:solidFill>
                  <a:srgbClr val="F8F8F2"/>
                </a:solidFill>
                <a:effectLst/>
                <a:latin typeface="Menlo" panose="020B0609030804020204" pitchFamily="49" charset="0"/>
              </a:rPr>
              <a:t>(filename, </a:t>
            </a:r>
            <a:r>
              <a:rPr lang="en-GB" sz="1200" b="0" dirty="0" err="1">
                <a:solidFill>
                  <a:srgbClr val="F8F8F2"/>
                </a:solidFill>
                <a:effectLst/>
                <a:latin typeface="Menlo" panose="020B0609030804020204" pitchFamily="49" charset="0"/>
              </a:rPr>
              <a:t>fx_lab</a:t>
            </a:r>
            <a:r>
              <a:rPr lang="en-GB" sz="1200" b="0" dirty="0">
                <a:solidFill>
                  <a:srgbClr val="F8F8F2"/>
                </a:solidFill>
                <a:effectLst/>
                <a:latin typeface="Menlo" panose="020B0609030804020204" pitchFamily="49" charset="0"/>
              </a:rPr>
              <a:t> , </a:t>
            </a:r>
            <a:r>
              <a:rPr lang="en-GB" sz="1200" b="0" dirty="0" err="1">
                <a:solidFill>
                  <a:srgbClr val="F8F8F2"/>
                </a:solidFill>
                <a:effectLst/>
                <a:latin typeface="Menlo" panose="020B0609030804020204" pitchFamily="49" charset="0"/>
              </a:rPr>
              <a:t>fx_range</a:t>
            </a:r>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r>
              <a:rPr lang="en-GB" sz="1200" b="0" dirty="0">
                <a:solidFill>
                  <a:srgbClr val="F92672"/>
                </a:solidFill>
                <a:effectLst/>
                <a:latin typeface="Menlo" panose="020B0609030804020204" pitchFamily="49" charset="0"/>
              </a:rPr>
              <a:t>return</a:t>
            </a:r>
            <a:r>
              <a:rPr lang="en-GB" sz="1200" b="0" dirty="0">
                <a:solidFill>
                  <a:srgbClr val="F8F8F2"/>
                </a:solidFill>
                <a:effectLst/>
                <a:latin typeface="Menlo" panose="020B0609030804020204" pitchFamily="49" charset="0"/>
              </a:rPr>
              <a:t> </a:t>
            </a:r>
            <a:r>
              <a:rPr lang="en-GB" sz="1200" b="0" dirty="0">
                <a:solidFill>
                  <a:srgbClr val="AE81FF"/>
                </a:solidFill>
                <a:effectLst/>
                <a:latin typeface="Menlo" panose="020B0609030804020204" pitchFamily="49" charset="0"/>
              </a:rPr>
              <a:t>0</a:t>
            </a:r>
            <a:r>
              <a:rPr lang="en-GB" sz="1200" b="0" dirty="0">
                <a:solidFill>
                  <a:srgbClr val="F8F8F2"/>
                </a:solidFill>
                <a:effectLst/>
                <a:latin typeface="Menlo" panose="020B0609030804020204" pitchFamily="49" charset="0"/>
              </a:rPr>
              <a:t>; </a:t>
            </a:r>
          </a:p>
          <a:p>
            <a:r>
              <a:rPr lang="en-GB" sz="1200" dirty="0">
                <a:solidFill>
                  <a:srgbClr val="F8F8F2"/>
                </a:solidFill>
                <a:latin typeface="Menlo" panose="020B0609030804020204" pitchFamily="49" charset="0"/>
              </a:rPr>
              <a:t>}</a:t>
            </a:r>
            <a:endParaRPr lang="en-GB" sz="1200" b="0" dirty="0">
              <a:solidFill>
                <a:srgbClr val="F8F8F2"/>
              </a:solidFill>
              <a:effectLst/>
              <a:latin typeface="Menlo" panose="020B0609030804020204" pitchFamily="49" charset="0"/>
            </a:endParaRPr>
          </a:p>
        </p:txBody>
      </p:sp>
      <p:sp>
        <p:nvSpPr>
          <p:cNvPr id="5" name="Right Brace 4">
            <a:extLst>
              <a:ext uri="{FF2B5EF4-FFF2-40B4-BE49-F238E27FC236}">
                <a16:creationId xmlns:a16="http://schemas.microsoft.com/office/drawing/2014/main" id="{50003DDE-47F9-8803-6461-13B8A3ED45E1}"/>
              </a:ext>
            </a:extLst>
          </p:cNvPr>
          <p:cNvSpPr/>
          <p:nvPr/>
        </p:nvSpPr>
        <p:spPr>
          <a:xfrm>
            <a:off x="6106510" y="1989752"/>
            <a:ext cx="728133" cy="2606090"/>
          </a:xfrm>
          <a:prstGeom prst="righ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159F8859-A615-DED8-37B1-F1BA2A3A8855}"/>
              </a:ext>
            </a:extLst>
          </p:cNvPr>
          <p:cNvSpPr txBox="1"/>
          <p:nvPr/>
        </p:nvSpPr>
        <p:spPr>
          <a:xfrm>
            <a:off x="6834643" y="2877298"/>
            <a:ext cx="975380" cy="830997"/>
          </a:xfrm>
          <a:prstGeom prst="rect">
            <a:avLst/>
          </a:prstGeom>
          <a:solidFill>
            <a:schemeClr val="tx1"/>
          </a:solidFill>
          <a:ln w="25400">
            <a:solidFill>
              <a:srgbClr val="00B0F0"/>
            </a:solidFill>
          </a:ln>
        </p:spPr>
        <p:txBody>
          <a:bodyPr wrap="square">
            <a:spAutoFit/>
          </a:bodyPr>
          <a:lstStyle>
            <a:defPPr>
              <a:defRPr lang="en-US"/>
            </a:defPPr>
            <a:lvl1pPr>
              <a:defRPr sz="1600">
                <a:solidFill>
                  <a:schemeClr val="bg1"/>
                </a:solidFill>
              </a:defRPr>
            </a:lvl1pPr>
          </a:lstStyle>
          <a:p>
            <a:r>
              <a:rPr lang="en-US" dirty="0"/>
              <a:t>Create input data</a:t>
            </a:r>
          </a:p>
        </p:txBody>
      </p:sp>
      <p:cxnSp>
        <p:nvCxnSpPr>
          <p:cNvPr id="7" name="Straight Arrow Connector 6">
            <a:extLst>
              <a:ext uri="{FF2B5EF4-FFF2-40B4-BE49-F238E27FC236}">
                <a16:creationId xmlns:a16="http://schemas.microsoft.com/office/drawing/2014/main" id="{EFDC7AB2-8B47-3872-DFAD-9492EA85CFEE}"/>
              </a:ext>
            </a:extLst>
          </p:cNvPr>
          <p:cNvCxnSpPr>
            <a:cxnSpLocks/>
          </p:cNvCxnSpPr>
          <p:nvPr/>
        </p:nvCxnSpPr>
        <p:spPr>
          <a:xfrm flipH="1">
            <a:off x="5508199" y="4759739"/>
            <a:ext cx="1767081" cy="66211"/>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C9ABDFE-9DCD-8F06-A442-FDF19A7006F7}"/>
              </a:ext>
            </a:extLst>
          </p:cNvPr>
          <p:cNvSpPr txBox="1"/>
          <p:nvPr/>
        </p:nvSpPr>
        <p:spPr>
          <a:xfrm>
            <a:off x="7275280" y="4344241"/>
            <a:ext cx="1077719" cy="584775"/>
          </a:xfrm>
          <a:prstGeom prst="rect">
            <a:avLst/>
          </a:prstGeom>
          <a:solidFill>
            <a:schemeClr val="tx1"/>
          </a:solidFill>
          <a:ln w="25400">
            <a:solidFill>
              <a:srgbClr val="00B0F0"/>
            </a:solidFill>
          </a:ln>
        </p:spPr>
        <p:txBody>
          <a:bodyPr wrap="square">
            <a:spAutoFit/>
          </a:bodyPr>
          <a:lstStyle>
            <a:defPPr>
              <a:defRPr lang="en-US"/>
            </a:defPPr>
            <a:lvl1pPr>
              <a:defRPr sz="1600">
                <a:solidFill>
                  <a:schemeClr val="bg1"/>
                </a:solidFill>
              </a:defRPr>
            </a:lvl1pPr>
          </a:lstStyle>
          <a:p>
            <a:r>
              <a:rPr lang="en-US" dirty="0"/>
              <a:t>Compute function</a:t>
            </a:r>
          </a:p>
        </p:txBody>
      </p:sp>
      <p:sp>
        <p:nvSpPr>
          <p:cNvPr id="9" name="Right Brace 8">
            <a:extLst>
              <a:ext uri="{FF2B5EF4-FFF2-40B4-BE49-F238E27FC236}">
                <a16:creationId xmlns:a16="http://schemas.microsoft.com/office/drawing/2014/main" id="{42EE0A7D-5DB3-6A87-ED3A-C0365E67F21C}"/>
              </a:ext>
            </a:extLst>
          </p:cNvPr>
          <p:cNvSpPr/>
          <p:nvPr/>
        </p:nvSpPr>
        <p:spPr>
          <a:xfrm>
            <a:off x="6759150" y="5631172"/>
            <a:ext cx="728133" cy="488161"/>
          </a:xfrm>
          <a:prstGeom prst="righ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8EB4F961-6D3A-4DA6-3934-338B65EC6F6B}"/>
              </a:ext>
            </a:extLst>
          </p:cNvPr>
          <p:cNvSpPr txBox="1"/>
          <p:nvPr/>
        </p:nvSpPr>
        <p:spPr>
          <a:xfrm>
            <a:off x="7451601" y="5334502"/>
            <a:ext cx="1428448" cy="830997"/>
          </a:xfrm>
          <a:prstGeom prst="rect">
            <a:avLst/>
          </a:prstGeom>
          <a:solidFill>
            <a:schemeClr val="tx1"/>
          </a:solidFill>
          <a:ln w="25400">
            <a:solidFill>
              <a:srgbClr val="00B0F0"/>
            </a:solidFill>
          </a:ln>
        </p:spPr>
        <p:txBody>
          <a:bodyPr wrap="square">
            <a:spAutoFit/>
          </a:bodyPr>
          <a:lstStyle>
            <a:defPPr>
              <a:defRPr lang="en-US"/>
            </a:defPPr>
            <a:lvl1pPr>
              <a:defRPr sz="1600">
                <a:solidFill>
                  <a:schemeClr val="bg1"/>
                </a:solidFill>
              </a:defRPr>
            </a:lvl1pPr>
          </a:lstStyle>
          <a:p>
            <a:r>
              <a:rPr lang="en-US" dirty="0"/>
              <a:t>Write vectors to file </a:t>
            </a:r>
          </a:p>
        </p:txBody>
      </p:sp>
    </p:spTree>
    <p:extLst>
      <p:ext uri="{BB962C8B-B14F-4D97-AF65-F5344CB8AC3E}">
        <p14:creationId xmlns:p14="http://schemas.microsoft.com/office/powerpoint/2010/main" val="2901421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dissolve">
                                      <p:cBhvr>
                                        <p:cTn id="15" dur="500"/>
                                        <p:tgtEl>
                                          <p:spTgt spid="8"/>
                                        </p:tgtEl>
                                      </p:cBhvr>
                                    </p:animEffect>
                                  </p:childTnLst>
                                </p:cTn>
                              </p:par>
                              <p:par>
                                <p:cTn id="16" presetID="9"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dissolv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dissolve">
                                      <p:cBhvr>
                                        <p:cTn id="2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8" grpId="0" animBg="1"/>
      <p:bldP spid="9" grpId="0" animBg="1"/>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315CE-153B-F9ED-55C7-B44B7EBCE969}"/>
              </a:ext>
            </a:extLst>
          </p:cNvPr>
          <p:cNvSpPr>
            <a:spLocks noGrp="1"/>
          </p:cNvSpPr>
          <p:nvPr>
            <p:ph type="title"/>
          </p:nvPr>
        </p:nvSpPr>
        <p:spPr/>
        <p:txBody>
          <a:bodyPr/>
          <a:lstStyle/>
          <a:p>
            <a:r>
              <a:rPr lang="en-GB" dirty="0"/>
              <a:t>Alex</a:t>
            </a:r>
          </a:p>
        </p:txBody>
      </p:sp>
      <p:sp>
        <p:nvSpPr>
          <p:cNvPr id="4" name="TextBox 3">
            <a:extLst>
              <a:ext uri="{FF2B5EF4-FFF2-40B4-BE49-F238E27FC236}">
                <a16:creationId xmlns:a16="http://schemas.microsoft.com/office/drawing/2014/main" id="{FB74D09F-1733-A5EC-3BE2-D76D0F0D1E0B}"/>
              </a:ext>
            </a:extLst>
          </p:cNvPr>
          <p:cNvSpPr txBox="1"/>
          <p:nvPr/>
        </p:nvSpPr>
        <p:spPr>
          <a:xfrm>
            <a:off x="1498404" y="1671477"/>
            <a:ext cx="9195192" cy="4154984"/>
          </a:xfrm>
          <a:prstGeom prst="rect">
            <a:avLst/>
          </a:prstGeom>
          <a:solidFill>
            <a:schemeClr val="bg1"/>
          </a:solidFill>
          <a:ln w="31750">
            <a:solidFill>
              <a:srgbClr val="FF0000"/>
            </a:solidFill>
          </a:ln>
        </p:spPr>
        <p:txBody>
          <a:bodyPr wrap="square">
            <a:spAutoFit/>
          </a:bodyPr>
          <a:lstStyle/>
          <a:p>
            <a:r>
              <a:rPr lang="en-GB" sz="1200" b="0" i="1" dirty="0">
                <a:solidFill>
                  <a:srgbClr val="66D9EF"/>
                </a:solidFill>
                <a:effectLst/>
                <a:latin typeface="Menlo" panose="020B0609030804020204" pitchFamily="49" charset="0"/>
              </a:rPr>
              <a:t>void</a:t>
            </a:r>
            <a:r>
              <a:rPr lang="en-GB" sz="1200" b="0" dirty="0">
                <a:solidFill>
                  <a:srgbClr val="F8F8F2"/>
                </a:solidFill>
                <a:effectLst/>
                <a:latin typeface="Menlo" panose="020B0609030804020204" pitchFamily="49" charset="0"/>
              </a:rPr>
              <a:t> </a:t>
            </a:r>
            <a:r>
              <a:rPr lang="en-GB" sz="1200" b="0" dirty="0" err="1">
                <a:solidFill>
                  <a:srgbClr val="A6E22E"/>
                </a:solidFill>
                <a:effectLst/>
                <a:latin typeface="Menlo" panose="020B0609030804020204" pitchFamily="49" charset="0"/>
              </a:rPr>
              <a:t>write_out_vec</a:t>
            </a:r>
            <a:r>
              <a:rPr lang="en-GB" sz="1200" b="0" dirty="0">
                <a:solidFill>
                  <a:srgbClr val="F8F8F2"/>
                </a:solidFill>
                <a:effectLst/>
                <a:latin typeface="Menlo" panose="020B0609030804020204" pitchFamily="49" charset="0"/>
              </a:rPr>
              <a:t>(</a:t>
            </a:r>
            <a:r>
              <a:rPr lang="en-GB" sz="1200" b="0" dirty="0" err="1">
                <a:solidFill>
                  <a:srgbClr val="F92672"/>
                </a:solidFill>
                <a:effectLst/>
                <a:latin typeface="Menlo" panose="020B0609030804020204" pitchFamily="49" charset="0"/>
              </a:rPr>
              <a:t>const</a:t>
            </a:r>
            <a:r>
              <a:rPr lang="en-GB" sz="1200" b="0" dirty="0">
                <a:solidFill>
                  <a:srgbClr val="F8F8F2"/>
                </a:solidFill>
                <a:effectLst/>
                <a:latin typeface="Menlo" panose="020B0609030804020204" pitchFamily="49" charset="0"/>
              </a:rPr>
              <a:t> </a:t>
            </a:r>
            <a:r>
              <a:rPr lang="en-GB" sz="1200" b="0" u="sng" dirty="0">
                <a:solidFill>
                  <a:srgbClr val="A6E22E"/>
                </a:solidFill>
                <a:effectLst/>
                <a:latin typeface="Menlo" panose="020B0609030804020204" pitchFamily="49" charset="0"/>
              </a:rPr>
              <a:t>string</a:t>
            </a:r>
            <a:r>
              <a:rPr lang="en-GB" sz="1200" b="0" dirty="0">
                <a:solidFill>
                  <a:srgbClr val="F92672"/>
                </a:solidFill>
                <a:effectLst/>
                <a:latin typeface="Menlo" panose="020B0609030804020204" pitchFamily="49" charset="0"/>
              </a:rPr>
              <a:t>&amp;</a:t>
            </a:r>
            <a:r>
              <a:rPr lang="en-GB" sz="1200" b="0" dirty="0">
                <a:solidFill>
                  <a:srgbClr val="F8F8F2"/>
                </a:solidFill>
                <a:effectLst/>
                <a:latin typeface="Menlo" panose="020B0609030804020204" pitchFamily="49" charset="0"/>
              </a:rPr>
              <a:t> </a:t>
            </a:r>
            <a:r>
              <a:rPr lang="en-GB" sz="1200" b="0" i="1" dirty="0">
                <a:solidFill>
                  <a:srgbClr val="FD971F"/>
                </a:solidFill>
                <a:effectLst/>
                <a:latin typeface="Menlo" panose="020B0609030804020204" pitchFamily="49" charset="0"/>
              </a:rPr>
              <a:t>filename</a:t>
            </a:r>
            <a:r>
              <a:rPr lang="en-GB" sz="1200" b="0" dirty="0">
                <a:solidFill>
                  <a:srgbClr val="F8F8F2"/>
                </a:solidFill>
                <a:effectLst/>
                <a:latin typeface="Menlo" panose="020B0609030804020204" pitchFamily="49" charset="0"/>
              </a:rPr>
              <a:t>, </a:t>
            </a:r>
            <a:r>
              <a:rPr lang="en-GB" sz="1200" b="0" u="sng" dirty="0">
                <a:solidFill>
                  <a:srgbClr val="A6E22E"/>
                </a:solidFill>
                <a:effectLst/>
                <a:latin typeface="Menlo" panose="020B0609030804020204" pitchFamily="49" charset="0"/>
              </a:rPr>
              <a:t>string</a:t>
            </a:r>
            <a:r>
              <a:rPr lang="en-GB" sz="1200" b="0" dirty="0">
                <a:solidFill>
                  <a:srgbClr val="F92672"/>
                </a:solidFill>
                <a:effectLst/>
                <a:latin typeface="Menlo" panose="020B0609030804020204" pitchFamily="49" charset="0"/>
              </a:rPr>
              <a:t>&amp;</a:t>
            </a:r>
            <a:r>
              <a:rPr lang="en-GB" sz="1200" b="0" dirty="0">
                <a:solidFill>
                  <a:srgbClr val="F8F8F2"/>
                </a:solidFill>
                <a:effectLst/>
                <a:latin typeface="Menlo" panose="020B0609030804020204" pitchFamily="49" charset="0"/>
              </a:rPr>
              <a:t> </a:t>
            </a:r>
            <a:r>
              <a:rPr lang="en-GB" sz="1200" b="0" i="1" dirty="0" err="1">
                <a:solidFill>
                  <a:srgbClr val="FD971F"/>
                </a:solidFill>
                <a:effectLst/>
                <a:latin typeface="Menlo" panose="020B0609030804020204" pitchFamily="49" charset="0"/>
              </a:rPr>
              <a:t>array_name</a:t>
            </a:r>
            <a:r>
              <a:rPr lang="en-GB" sz="1200" b="0" dirty="0">
                <a:solidFill>
                  <a:srgbClr val="F8F8F2"/>
                </a:solidFill>
                <a:effectLst/>
                <a:latin typeface="Menlo" panose="020B0609030804020204" pitchFamily="49" charset="0"/>
              </a:rPr>
              <a:t> , </a:t>
            </a:r>
            <a:r>
              <a:rPr lang="en-GB" sz="1200" b="0" dirty="0" err="1">
                <a:solidFill>
                  <a:srgbClr val="F92672"/>
                </a:solidFill>
                <a:effectLst/>
                <a:latin typeface="Menlo" panose="020B0609030804020204" pitchFamily="49" charset="0"/>
              </a:rPr>
              <a:t>const</a:t>
            </a:r>
            <a:r>
              <a:rPr lang="en-GB" sz="1200" b="0" dirty="0">
                <a:solidFill>
                  <a:srgbClr val="F8F8F2"/>
                </a:solidFill>
                <a:effectLst/>
                <a:latin typeface="Menlo" panose="020B0609030804020204" pitchFamily="49" charset="0"/>
              </a:rPr>
              <a:t> </a:t>
            </a:r>
            <a:r>
              <a:rPr lang="en-GB" sz="1200" b="0" u="sng" dirty="0">
                <a:solidFill>
                  <a:srgbClr val="A6E22E"/>
                </a:solidFill>
                <a:effectLst/>
                <a:latin typeface="Menlo" panose="020B0609030804020204" pitchFamily="49" charset="0"/>
              </a:rPr>
              <a:t>vector</a:t>
            </a:r>
            <a:r>
              <a:rPr lang="en-GB" sz="1200" b="0" dirty="0">
                <a:solidFill>
                  <a:srgbClr val="F8F8F2"/>
                </a:solidFill>
                <a:effectLst/>
                <a:latin typeface="Menlo" panose="020B0609030804020204" pitchFamily="49" charset="0"/>
              </a:rPr>
              <a:t>&lt;</a:t>
            </a:r>
            <a:r>
              <a:rPr lang="en-GB" sz="1200" b="0" i="1" dirty="0">
                <a:solidFill>
                  <a:srgbClr val="66D9EF"/>
                </a:solidFill>
                <a:effectLst/>
                <a:latin typeface="Menlo" panose="020B0609030804020204" pitchFamily="49" charset="0"/>
              </a:rPr>
              <a:t>double</a:t>
            </a:r>
            <a:r>
              <a:rPr lang="en-GB" sz="1200" b="0" dirty="0">
                <a:solidFill>
                  <a:srgbClr val="F8F8F2"/>
                </a:solidFill>
                <a:effectLst/>
                <a:latin typeface="Menlo" panose="020B0609030804020204" pitchFamily="49" charset="0"/>
              </a:rPr>
              <a:t>&gt;</a:t>
            </a:r>
            <a:r>
              <a:rPr lang="en-GB" sz="1200" b="0" dirty="0">
                <a:solidFill>
                  <a:srgbClr val="F92672"/>
                </a:solidFill>
                <a:effectLst/>
                <a:latin typeface="Menlo" panose="020B0609030804020204" pitchFamily="49" charset="0"/>
              </a:rPr>
              <a:t>&amp;</a:t>
            </a:r>
            <a:r>
              <a:rPr lang="en-GB" sz="1200" b="0" dirty="0">
                <a:solidFill>
                  <a:srgbClr val="F8F8F2"/>
                </a:solidFill>
                <a:effectLst/>
                <a:latin typeface="Menlo" panose="020B0609030804020204" pitchFamily="49" charset="0"/>
              </a:rPr>
              <a:t> </a:t>
            </a:r>
            <a:r>
              <a:rPr lang="en-GB" sz="1200" b="0" i="1" dirty="0">
                <a:solidFill>
                  <a:srgbClr val="FD971F"/>
                </a:solidFill>
                <a:effectLst/>
                <a:latin typeface="Menlo" panose="020B0609030804020204" pitchFamily="49" charset="0"/>
              </a:rPr>
              <a:t>output</a:t>
            </a:r>
            <a:r>
              <a:rPr lang="en-GB" sz="1200" b="0" dirty="0">
                <a:solidFill>
                  <a:srgbClr val="F8F8F2"/>
                </a:solidFill>
                <a:effectLst/>
                <a:latin typeface="Menlo" panose="020B0609030804020204" pitchFamily="49" charset="0"/>
              </a:rPr>
              <a:t>, </a:t>
            </a:r>
            <a:r>
              <a:rPr lang="en-GB" sz="1200" b="0" i="1" dirty="0">
                <a:solidFill>
                  <a:srgbClr val="66D9EF"/>
                </a:solidFill>
                <a:effectLst/>
                <a:latin typeface="Menlo" panose="020B0609030804020204" pitchFamily="49" charset="0"/>
              </a:rPr>
              <a:t>bool</a:t>
            </a:r>
            <a:r>
              <a:rPr lang="en-GB" sz="1200" b="0" dirty="0">
                <a:solidFill>
                  <a:srgbClr val="F8F8F2"/>
                </a:solidFill>
                <a:effectLst/>
                <a:latin typeface="Menlo" panose="020B0609030804020204" pitchFamily="49" charset="0"/>
              </a:rPr>
              <a:t> </a:t>
            </a:r>
            <a:r>
              <a:rPr lang="en-GB" sz="1200" b="0" i="1" dirty="0">
                <a:solidFill>
                  <a:srgbClr val="FD971F"/>
                </a:solidFill>
                <a:effectLst/>
                <a:latin typeface="Menlo" panose="020B0609030804020204" pitchFamily="49" charset="0"/>
              </a:rPr>
              <a:t>initialise</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AE81FF"/>
                </a:solidFill>
                <a:effectLst/>
                <a:latin typeface="Menlo" panose="020B0609030804020204" pitchFamily="49" charset="0"/>
              </a:rPr>
              <a:t>true</a:t>
            </a:r>
            <a:r>
              <a:rPr lang="en-GB" sz="1200" b="0" dirty="0">
                <a:solidFill>
                  <a:srgbClr val="F8F8F2"/>
                </a:solidFill>
                <a:effectLst/>
                <a:latin typeface="Menlo" panose="020B0609030804020204" pitchFamily="49" charset="0"/>
              </a:rPr>
              <a:t>)</a:t>
            </a:r>
          </a:p>
          <a:p>
            <a:r>
              <a:rPr lang="en-GB" sz="1200" b="0" dirty="0">
                <a:solidFill>
                  <a:srgbClr val="88846F"/>
                </a:solidFill>
                <a:effectLst/>
                <a:latin typeface="Menlo" panose="020B0609030804020204" pitchFamily="49" charset="0"/>
              </a:rPr>
              <a:t>// Writes out data in </a:t>
            </a:r>
            <a:r>
              <a:rPr lang="en-GB" sz="1200" b="0" dirty="0" err="1">
                <a:solidFill>
                  <a:srgbClr val="88846F"/>
                </a:solidFill>
                <a:effectLst/>
                <a:latin typeface="Menlo" panose="020B0609030804020204" pitchFamily="49" charset="0"/>
              </a:rPr>
              <a:t>numpy</a:t>
            </a:r>
            <a:r>
              <a:rPr lang="en-GB" sz="1200" b="0" dirty="0">
                <a:solidFill>
                  <a:srgbClr val="88846F"/>
                </a:solidFill>
                <a:effectLst/>
                <a:latin typeface="Menlo" panose="020B0609030804020204" pitchFamily="49" charset="0"/>
              </a:rPr>
              <a:t> form. If initialise == true, creates file from scratch and includes top lines needed</a:t>
            </a:r>
            <a:endParaRPr lang="en-GB" sz="1200" b="0" dirty="0">
              <a:solidFill>
                <a:srgbClr val="F8F8F2"/>
              </a:solidFill>
              <a:effectLst/>
              <a:latin typeface="Menlo" panose="020B0609030804020204" pitchFamily="49" charset="0"/>
            </a:endParaRPr>
          </a:p>
          <a:p>
            <a:r>
              <a:rPr lang="en-GB" sz="1200" b="0" dirty="0">
                <a:solidFill>
                  <a:srgbClr val="F8F8F2"/>
                </a:solidFill>
                <a:effectLst/>
                <a:latin typeface="Menlo" panose="020B0609030804020204" pitchFamily="49" charset="0"/>
              </a:rPr>
              <a:t>{</a:t>
            </a:r>
          </a:p>
          <a:p>
            <a:r>
              <a:rPr lang="en-GB" sz="1200" b="0" dirty="0" err="1">
                <a:solidFill>
                  <a:srgbClr val="F8F8F2"/>
                </a:solidFill>
                <a:effectLst/>
                <a:latin typeface="Menlo" panose="020B0609030804020204" pitchFamily="49" charset="0"/>
              </a:rPr>
              <a:t>ofstream</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myfile</a:t>
            </a:r>
            <a:r>
              <a:rPr lang="en-GB" sz="1200" b="0" dirty="0">
                <a:solidFill>
                  <a:srgbClr val="F8F8F2"/>
                </a:solidFill>
                <a:effectLst/>
                <a:latin typeface="Menlo" panose="020B0609030804020204" pitchFamily="49" charset="0"/>
              </a:rPr>
              <a:t>;</a:t>
            </a:r>
          </a:p>
          <a:p>
            <a:r>
              <a:rPr lang="en-GB" sz="1200" b="0" dirty="0">
                <a:solidFill>
                  <a:srgbClr val="F92672"/>
                </a:solidFill>
                <a:effectLst/>
                <a:latin typeface="Menlo" panose="020B0609030804020204" pitchFamily="49" charset="0"/>
              </a:rPr>
              <a:t>if</a:t>
            </a:r>
            <a:r>
              <a:rPr lang="en-GB" sz="1200" b="0" dirty="0">
                <a:solidFill>
                  <a:srgbClr val="F8F8F2"/>
                </a:solidFill>
                <a:effectLst/>
                <a:latin typeface="Menlo" panose="020B0609030804020204" pitchFamily="49" charset="0"/>
              </a:rPr>
              <a:t> (initialise){</a:t>
            </a:r>
          </a:p>
          <a:p>
            <a:r>
              <a:rPr lang="en-GB" sz="1200" b="0" dirty="0" err="1">
                <a:solidFill>
                  <a:srgbClr val="F8F8F2"/>
                </a:solidFill>
                <a:effectLst/>
                <a:latin typeface="Menlo" panose="020B0609030804020204" pitchFamily="49" charset="0"/>
              </a:rPr>
              <a:t>myfile.</a:t>
            </a:r>
            <a:r>
              <a:rPr lang="en-GB" sz="1200" b="0" dirty="0" err="1">
                <a:solidFill>
                  <a:srgbClr val="A6E22E"/>
                </a:solidFill>
                <a:effectLst/>
                <a:latin typeface="Menlo" panose="020B0609030804020204" pitchFamily="49" charset="0"/>
              </a:rPr>
              <a:t>open</a:t>
            </a:r>
            <a:r>
              <a:rPr lang="en-GB" sz="1200" b="0" dirty="0">
                <a:solidFill>
                  <a:srgbClr val="F8F8F2"/>
                </a:solidFill>
                <a:effectLst/>
                <a:latin typeface="Menlo" panose="020B0609030804020204" pitchFamily="49" charset="0"/>
              </a:rPr>
              <a:t> (filename);</a:t>
            </a:r>
          </a:p>
          <a:p>
            <a:r>
              <a:rPr lang="en-GB" sz="1200" b="0" dirty="0" err="1">
                <a:solidFill>
                  <a:srgbClr val="F8F8F2"/>
                </a:solidFill>
                <a:effectLst/>
                <a:latin typeface="Menlo" panose="020B0609030804020204" pitchFamily="49" charset="0"/>
              </a:rPr>
              <a:t>myfile</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"import </a:t>
            </a:r>
            <a:r>
              <a:rPr lang="en-GB" sz="1200" b="0" dirty="0" err="1">
                <a:solidFill>
                  <a:srgbClr val="E6DB74"/>
                </a:solidFill>
                <a:effectLst/>
                <a:latin typeface="Menlo" panose="020B0609030804020204" pitchFamily="49" charset="0"/>
              </a:rPr>
              <a:t>numpy</a:t>
            </a:r>
            <a:r>
              <a:rPr lang="en-GB" sz="1200" b="0" dirty="0">
                <a:solidFill>
                  <a:srgbClr val="E6DB74"/>
                </a:solidFill>
                <a:effectLst/>
                <a:latin typeface="Menlo" panose="020B0609030804020204" pitchFamily="49" charset="0"/>
              </a:rPr>
              <a:t> as np"</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a:solidFill>
                  <a:srgbClr val="AE81FF"/>
                </a:solidFill>
                <a:effectLst/>
                <a:latin typeface="Menlo" panose="020B0609030804020204" pitchFamily="49" charset="0"/>
              </a:rPr>
              <a:t>\n</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a:solidFill>
                  <a:srgbClr val="AE81FF"/>
                </a:solidFill>
                <a:effectLst/>
                <a:latin typeface="Menlo" panose="020B0609030804020204" pitchFamily="49" charset="0"/>
              </a:rPr>
              <a:t>\n</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r>
              <a:rPr lang="en-GB" sz="1200" b="0" dirty="0">
                <a:solidFill>
                  <a:srgbClr val="F92672"/>
                </a:solidFill>
                <a:effectLst/>
                <a:latin typeface="Menlo" panose="020B0609030804020204" pitchFamily="49" charset="0"/>
              </a:rPr>
              <a:t>else</a:t>
            </a:r>
            <a:r>
              <a:rPr lang="en-GB" sz="1200" b="0" dirty="0">
                <a:solidFill>
                  <a:srgbClr val="F8F8F2"/>
                </a:solidFill>
                <a:effectLst/>
                <a:latin typeface="Menlo" panose="020B0609030804020204" pitchFamily="49" charset="0"/>
              </a:rPr>
              <a:t>{</a:t>
            </a:r>
            <a:r>
              <a:rPr lang="en-GB" sz="1200" b="0" dirty="0" err="1">
                <a:solidFill>
                  <a:srgbClr val="F8F8F2"/>
                </a:solidFill>
                <a:effectLst/>
                <a:latin typeface="Menlo" panose="020B0609030804020204" pitchFamily="49" charset="0"/>
              </a:rPr>
              <a:t>myfile.</a:t>
            </a:r>
            <a:r>
              <a:rPr lang="en-GB" sz="1200" b="0" dirty="0" err="1">
                <a:solidFill>
                  <a:srgbClr val="A6E22E"/>
                </a:solidFill>
                <a:effectLst/>
                <a:latin typeface="Menlo" panose="020B0609030804020204" pitchFamily="49" charset="0"/>
              </a:rPr>
              <a:t>open</a:t>
            </a:r>
            <a:r>
              <a:rPr lang="en-GB" sz="1200" b="0" dirty="0">
                <a:solidFill>
                  <a:srgbClr val="F8F8F2"/>
                </a:solidFill>
                <a:effectLst/>
                <a:latin typeface="Menlo" panose="020B0609030804020204" pitchFamily="49" charset="0"/>
              </a:rPr>
              <a:t> (filename, </a:t>
            </a:r>
            <a:r>
              <a:rPr lang="en-GB" sz="1200" b="0" u="sng" dirty="0">
                <a:solidFill>
                  <a:srgbClr val="A6E22E"/>
                </a:solidFill>
                <a:effectLst/>
                <a:latin typeface="Menlo" panose="020B0609030804020204" pitchFamily="49" charset="0"/>
              </a:rPr>
              <a:t>std</a:t>
            </a:r>
            <a:r>
              <a:rPr lang="en-GB" sz="1200" b="0" dirty="0">
                <a:solidFill>
                  <a:srgbClr val="F8F8F2"/>
                </a:solidFill>
                <a:effectLst/>
                <a:latin typeface="Menlo" panose="020B0609030804020204" pitchFamily="49" charset="0"/>
              </a:rPr>
              <a:t>::</a:t>
            </a:r>
            <a:r>
              <a:rPr lang="en-GB" sz="1200" b="0" u="sng" dirty="0" err="1">
                <a:solidFill>
                  <a:srgbClr val="A6E22E"/>
                </a:solidFill>
                <a:effectLst/>
                <a:latin typeface="Menlo" panose="020B0609030804020204" pitchFamily="49" charset="0"/>
              </a:rPr>
              <a:t>ios_base</a:t>
            </a:r>
            <a:r>
              <a:rPr lang="en-GB" sz="1200" b="0" dirty="0">
                <a:solidFill>
                  <a:srgbClr val="F8F8F2"/>
                </a:solidFill>
                <a:effectLst/>
                <a:latin typeface="Menlo" panose="020B0609030804020204" pitchFamily="49" charset="0"/>
              </a:rPr>
              <a:t>::app);}</a:t>
            </a:r>
          </a:p>
          <a:p>
            <a:r>
              <a:rPr lang="en-GB" sz="1200" b="0" dirty="0" err="1">
                <a:solidFill>
                  <a:srgbClr val="F8F8F2"/>
                </a:solidFill>
                <a:effectLst/>
                <a:latin typeface="Menlo" panose="020B0609030804020204" pitchFamily="49" charset="0"/>
              </a:rPr>
              <a:t>myfile</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array_name</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 = </a:t>
            </a:r>
            <a:r>
              <a:rPr lang="en-GB" sz="1200" b="0" dirty="0" err="1">
                <a:solidFill>
                  <a:srgbClr val="E6DB74"/>
                </a:solidFill>
                <a:effectLst/>
                <a:latin typeface="Menlo" panose="020B0609030804020204" pitchFamily="49" charset="0"/>
              </a:rPr>
              <a:t>np.array</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a:solidFill>
                  <a:srgbClr val="AE81FF"/>
                </a:solidFill>
                <a:effectLst/>
                <a:latin typeface="Menlo" panose="020B0609030804020204" pitchFamily="49" charset="0"/>
              </a:rPr>
              <a:t>\n</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br>
              <a:rPr lang="en-GB" sz="1200" b="0" dirty="0">
                <a:solidFill>
                  <a:srgbClr val="F8F8F2"/>
                </a:solidFill>
                <a:effectLst/>
                <a:latin typeface="Menlo" panose="020B0609030804020204" pitchFamily="49" charset="0"/>
              </a:rPr>
            </a:br>
            <a:r>
              <a:rPr lang="en-GB" sz="1200" b="0" dirty="0">
                <a:solidFill>
                  <a:srgbClr val="F92672"/>
                </a:solidFill>
                <a:effectLst/>
                <a:latin typeface="Menlo" panose="020B0609030804020204" pitchFamily="49" charset="0"/>
              </a:rPr>
              <a:t>for</a:t>
            </a:r>
            <a:r>
              <a:rPr lang="en-GB" sz="1200" b="0" dirty="0">
                <a:solidFill>
                  <a:srgbClr val="F8F8F2"/>
                </a:solidFill>
                <a:effectLst/>
                <a:latin typeface="Menlo" panose="020B0609030804020204" pitchFamily="49" charset="0"/>
              </a:rPr>
              <a:t> (</a:t>
            </a:r>
            <a:r>
              <a:rPr lang="en-GB" sz="1200" b="0" i="1" dirty="0">
                <a:solidFill>
                  <a:srgbClr val="66D9EF"/>
                </a:solidFill>
                <a:effectLst/>
                <a:latin typeface="Menlo" panose="020B0609030804020204" pitchFamily="49" charset="0"/>
              </a:rPr>
              <a:t>auto</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i</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AE81FF"/>
                </a:solidFill>
                <a:effectLst/>
                <a:latin typeface="Menlo" panose="020B0609030804020204" pitchFamily="49" charset="0"/>
              </a:rPr>
              <a:t>0</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i</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output.</a:t>
            </a:r>
            <a:r>
              <a:rPr lang="en-GB" sz="1200" b="0" dirty="0" err="1">
                <a:solidFill>
                  <a:srgbClr val="A6E22E"/>
                </a:solidFill>
                <a:effectLst/>
                <a:latin typeface="Menlo" panose="020B0609030804020204" pitchFamily="49" charset="0"/>
              </a:rPr>
              <a:t>size</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err="1">
                <a:solidFill>
                  <a:srgbClr val="F8F8F2"/>
                </a:solidFill>
                <a:effectLst/>
                <a:latin typeface="Menlo" panose="020B0609030804020204" pitchFamily="49" charset="0"/>
              </a:rPr>
              <a:t>i</a:t>
            </a:r>
            <a:r>
              <a:rPr lang="en-GB" sz="1200" b="0" dirty="0">
                <a:solidFill>
                  <a:srgbClr val="F8F8F2"/>
                </a:solidFill>
                <a:effectLst/>
                <a:latin typeface="Menlo" panose="020B0609030804020204" pitchFamily="49" charset="0"/>
              </a:rPr>
              <a:t>)</a:t>
            </a:r>
          </a:p>
          <a:p>
            <a:r>
              <a:rPr lang="en-GB" sz="1200" b="0" dirty="0">
                <a:solidFill>
                  <a:srgbClr val="F8F8F2"/>
                </a:solidFill>
                <a:effectLst/>
                <a:latin typeface="Menlo" panose="020B0609030804020204" pitchFamily="49" charset="0"/>
              </a:rPr>
              <a:t>{</a:t>
            </a:r>
            <a:r>
              <a:rPr lang="en-GB" sz="1200" b="0" dirty="0">
                <a:solidFill>
                  <a:srgbClr val="F92672"/>
                </a:solidFill>
                <a:effectLst/>
                <a:latin typeface="Menlo" panose="020B0609030804020204" pitchFamily="49" charset="0"/>
              </a:rPr>
              <a:t>if</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i</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output.</a:t>
            </a:r>
            <a:r>
              <a:rPr lang="en-GB" sz="1200" b="0" dirty="0" err="1">
                <a:solidFill>
                  <a:srgbClr val="A6E22E"/>
                </a:solidFill>
                <a:effectLst/>
                <a:latin typeface="Menlo" panose="020B0609030804020204" pitchFamily="49" charset="0"/>
              </a:rPr>
              <a:t>size</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AE81FF"/>
                </a:solidFill>
                <a:effectLst/>
                <a:latin typeface="Menlo" panose="020B0609030804020204" pitchFamily="49" charset="0"/>
              </a:rPr>
              <a:t>1</a:t>
            </a:r>
            <a:r>
              <a:rPr lang="en-GB" sz="1200" b="0" dirty="0">
                <a:solidFill>
                  <a:srgbClr val="F8F8F2"/>
                </a:solidFill>
                <a:effectLst/>
                <a:latin typeface="Menlo" panose="020B0609030804020204" pitchFamily="49" charset="0"/>
              </a:rPr>
              <a:t>))</a:t>
            </a:r>
          </a:p>
          <a:p>
            <a:r>
              <a:rPr lang="en-GB" sz="1200" b="0" dirty="0">
                <a:solidFill>
                  <a:srgbClr val="F8F8F2"/>
                </a:solidFill>
                <a:effectLst/>
                <a:latin typeface="Menlo" panose="020B0609030804020204" pitchFamily="49" charset="0"/>
              </a:rPr>
              <a:t>{</a:t>
            </a:r>
            <a:r>
              <a:rPr lang="en-GB" sz="1200" b="0" dirty="0" err="1">
                <a:solidFill>
                  <a:srgbClr val="F8F8F2"/>
                </a:solidFill>
                <a:effectLst/>
                <a:latin typeface="Menlo" panose="020B0609030804020204" pitchFamily="49" charset="0"/>
              </a:rPr>
              <a:t>myfile</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output.</a:t>
            </a:r>
            <a:r>
              <a:rPr lang="en-GB" sz="1200" b="0" dirty="0" err="1">
                <a:solidFill>
                  <a:srgbClr val="A6E22E"/>
                </a:solidFill>
                <a:effectLst/>
                <a:latin typeface="Menlo" panose="020B0609030804020204" pitchFamily="49" charset="0"/>
              </a:rPr>
              <a:t>at</a:t>
            </a:r>
            <a:r>
              <a:rPr lang="en-GB" sz="1200" b="0" dirty="0">
                <a:solidFill>
                  <a:srgbClr val="F8F8F2"/>
                </a:solidFill>
                <a:effectLst/>
                <a:latin typeface="Menlo" panose="020B0609030804020204" pitchFamily="49" charset="0"/>
              </a:rPr>
              <a:t>(</a:t>
            </a:r>
            <a:r>
              <a:rPr lang="en-GB" sz="1200" b="0" dirty="0" err="1">
                <a:solidFill>
                  <a:srgbClr val="F8F8F2"/>
                </a:solidFill>
                <a:effectLst/>
                <a:latin typeface="Menlo" panose="020B0609030804020204" pitchFamily="49" charset="0"/>
              </a:rPr>
              <a:t>i</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 "</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a:solidFill>
                  <a:srgbClr val="AE81FF"/>
                </a:solidFill>
                <a:effectLst/>
                <a:latin typeface="Menlo" panose="020B0609030804020204" pitchFamily="49" charset="0"/>
              </a:rPr>
              <a:t>\n</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a:t>
            </a:r>
          </a:p>
          <a:p>
            <a:r>
              <a:rPr lang="en-GB" sz="1200" b="0" dirty="0">
                <a:solidFill>
                  <a:srgbClr val="F92672"/>
                </a:solidFill>
                <a:effectLst/>
                <a:latin typeface="Menlo" panose="020B0609030804020204" pitchFamily="49" charset="0"/>
              </a:rPr>
              <a:t>else</a:t>
            </a:r>
            <a:endParaRPr lang="en-GB" sz="1200" b="0" dirty="0">
              <a:solidFill>
                <a:srgbClr val="F8F8F2"/>
              </a:solidFill>
              <a:effectLst/>
              <a:latin typeface="Menlo" panose="020B0609030804020204" pitchFamily="49" charset="0"/>
            </a:endParaRPr>
          </a:p>
          <a:p>
            <a:r>
              <a:rPr lang="en-GB" sz="1200" b="0" dirty="0">
                <a:solidFill>
                  <a:srgbClr val="F8F8F2"/>
                </a:solidFill>
                <a:effectLst/>
                <a:latin typeface="Menlo" panose="020B0609030804020204" pitchFamily="49" charset="0"/>
              </a:rPr>
              <a:t>{</a:t>
            </a:r>
            <a:r>
              <a:rPr lang="en-GB" sz="1200" b="0" dirty="0" err="1">
                <a:solidFill>
                  <a:srgbClr val="F8F8F2"/>
                </a:solidFill>
                <a:effectLst/>
                <a:latin typeface="Menlo" panose="020B0609030804020204" pitchFamily="49" charset="0"/>
              </a:rPr>
              <a:t>myfile</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output.</a:t>
            </a:r>
            <a:r>
              <a:rPr lang="en-GB" sz="1200" b="0" dirty="0" err="1">
                <a:solidFill>
                  <a:srgbClr val="A6E22E"/>
                </a:solidFill>
                <a:effectLst/>
                <a:latin typeface="Menlo" panose="020B0609030804020204" pitchFamily="49" charset="0"/>
              </a:rPr>
              <a:t>at</a:t>
            </a:r>
            <a:r>
              <a:rPr lang="en-GB" sz="1200" b="0" dirty="0">
                <a:solidFill>
                  <a:srgbClr val="F8F8F2"/>
                </a:solidFill>
                <a:effectLst/>
                <a:latin typeface="Menlo" panose="020B0609030804020204" pitchFamily="49" charset="0"/>
              </a:rPr>
              <a:t>(</a:t>
            </a:r>
            <a:r>
              <a:rPr lang="en-GB" sz="1200" b="0" dirty="0" err="1">
                <a:solidFill>
                  <a:srgbClr val="F8F8F2"/>
                </a:solidFill>
                <a:effectLst/>
                <a:latin typeface="Menlo" panose="020B0609030804020204" pitchFamily="49" charset="0"/>
              </a:rPr>
              <a:t>i</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a:solidFill>
                  <a:srgbClr val="AE81FF"/>
                </a:solidFill>
                <a:effectLst/>
                <a:latin typeface="Menlo" panose="020B0609030804020204" pitchFamily="49" charset="0"/>
              </a:rPr>
              <a:t>\n</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r>
              <a:rPr lang="en-GB" sz="1200" b="0" dirty="0" err="1">
                <a:solidFill>
                  <a:srgbClr val="F8F8F2"/>
                </a:solidFill>
                <a:effectLst/>
                <a:latin typeface="Menlo" panose="020B0609030804020204" pitchFamily="49" charset="0"/>
              </a:rPr>
              <a:t>myfile</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a:solidFill>
                  <a:srgbClr val="AE81FF"/>
                </a:solidFill>
                <a:effectLst/>
                <a:latin typeface="Menlo" panose="020B0609030804020204" pitchFamily="49" charset="0"/>
              </a:rPr>
              <a:t>\n</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a:t>
            </a:r>
            <a:br>
              <a:rPr lang="en-GB" sz="1200" b="0" dirty="0">
                <a:solidFill>
                  <a:srgbClr val="F8F8F2"/>
                </a:solidFill>
                <a:effectLst/>
                <a:latin typeface="Menlo" panose="020B0609030804020204" pitchFamily="49" charset="0"/>
              </a:rPr>
            </a:br>
            <a:r>
              <a:rPr lang="en-GB" sz="1200" b="0" dirty="0" err="1">
                <a:solidFill>
                  <a:srgbClr val="F8F8F2"/>
                </a:solidFill>
                <a:effectLst/>
                <a:latin typeface="Menlo" panose="020B0609030804020204" pitchFamily="49" charset="0"/>
              </a:rPr>
              <a:t>myfile.</a:t>
            </a:r>
            <a:r>
              <a:rPr lang="en-GB" sz="1200" b="0" dirty="0" err="1">
                <a:solidFill>
                  <a:srgbClr val="A6E22E"/>
                </a:solidFill>
                <a:effectLst/>
                <a:latin typeface="Menlo" panose="020B0609030804020204" pitchFamily="49" charset="0"/>
              </a:rPr>
              <a:t>close</a:t>
            </a:r>
            <a:r>
              <a:rPr lang="en-GB" sz="1200" b="0" dirty="0">
                <a:solidFill>
                  <a:srgbClr val="F8F8F2"/>
                </a:solidFill>
                <a:effectLst/>
                <a:latin typeface="Menlo" panose="020B0609030804020204" pitchFamily="49" charset="0"/>
              </a:rPr>
              <a:t>();}</a:t>
            </a:r>
          </a:p>
        </p:txBody>
      </p:sp>
      <p:cxnSp>
        <p:nvCxnSpPr>
          <p:cNvPr id="5" name="Straight Arrow Connector 4">
            <a:extLst>
              <a:ext uri="{FF2B5EF4-FFF2-40B4-BE49-F238E27FC236}">
                <a16:creationId xmlns:a16="http://schemas.microsoft.com/office/drawing/2014/main" id="{052B6BB7-10FA-CD61-AA88-E5A5DCBAD5D7}"/>
              </a:ext>
            </a:extLst>
          </p:cNvPr>
          <p:cNvCxnSpPr>
            <a:cxnSpLocks/>
          </p:cNvCxnSpPr>
          <p:nvPr/>
        </p:nvCxnSpPr>
        <p:spPr>
          <a:xfrm flipH="1">
            <a:off x="5749159" y="2908948"/>
            <a:ext cx="1574118" cy="669421"/>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733B752-5AEC-48D6-4E1D-42FDCB84E2BD}"/>
              </a:ext>
            </a:extLst>
          </p:cNvPr>
          <p:cNvSpPr txBox="1"/>
          <p:nvPr/>
        </p:nvSpPr>
        <p:spPr>
          <a:xfrm>
            <a:off x="7323277" y="2493450"/>
            <a:ext cx="2925710" cy="584775"/>
          </a:xfrm>
          <a:prstGeom prst="rect">
            <a:avLst/>
          </a:prstGeom>
          <a:solidFill>
            <a:schemeClr val="tx1"/>
          </a:solidFill>
          <a:ln w="25400">
            <a:solidFill>
              <a:srgbClr val="00B0F0"/>
            </a:solidFill>
          </a:ln>
        </p:spPr>
        <p:txBody>
          <a:bodyPr wrap="square">
            <a:spAutoFit/>
          </a:bodyPr>
          <a:lstStyle>
            <a:defPPr>
              <a:defRPr lang="en-US"/>
            </a:defPPr>
            <a:lvl1pPr>
              <a:defRPr sz="1600">
                <a:solidFill>
                  <a:schemeClr val="bg1"/>
                </a:solidFill>
              </a:defRPr>
            </a:lvl1pPr>
          </a:lstStyle>
          <a:p>
            <a:r>
              <a:rPr lang="en-US" dirty="0"/>
              <a:t>Opens data file without wiping what’s already there</a:t>
            </a:r>
          </a:p>
        </p:txBody>
      </p:sp>
      <p:sp>
        <p:nvSpPr>
          <p:cNvPr id="7" name="Right Brace 6">
            <a:extLst>
              <a:ext uri="{FF2B5EF4-FFF2-40B4-BE49-F238E27FC236}">
                <a16:creationId xmlns:a16="http://schemas.microsoft.com/office/drawing/2014/main" id="{EA46BAFF-4C93-D3B3-2E9D-3D4D69337F69}"/>
              </a:ext>
            </a:extLst>
          </p:cNvPr>
          <p:cNvSpPr/>
          <p:nvPr/>
        </p:nvSpPr>
        <p:spPr>
          <a:xfrm>
            <a:off x="5466080" y="4208990"/>
            <a:ext cx="728133" cy="1448582"/>
          </a:xfrm>
          <a:prstGeom prst="righ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FC8A130B-C0A9-980B-0DF8-17FAAC0822FC}"/>
              </a:ext>
            </a:extLst>
          </p:cNvPr>
          <p:cNvSpPr txBox="1"/>
          <p:nvPr/>
        </p:nvSpPr>
        <p:spPr>
          <a:xfrm>
            <a:off x="6194213" y="4517782"/>
            <a:ext cx="3325707" cy="830997"/>
          </a:xfrm>
          <a:prstGeom prst="rect">
            <a:avLst/>
          </a:prstGeom>
          <a:solidFill>
            <a:schemeClr val="tx1"/>
          </a:solidFill>
          <a:ln w="25400">
            <a:solidFill>
              <a:srgbClr val="00B0F0"/>
            </a:solidFill>
          </a:ln>
        </p:spPr>
        <p:txBody>
          <a:bodyPr wrap="square">
            <a:spAutoFit/>
          </a:bodyPr>
          <a:lstStyle>
            <a:defPPr>
              <a:defRPr lang="en-US"/>
            </a:defPPr>
            <a:lvl1pPr>
              <a:defRPr sz="1600">
                <a:solidFill>
                  <a:schemeClr val="bg1"/>
                </a:solidFill>
              </a:defRPr>
            </a:lvl1pPr>
          </a:lstStyle>
          <a:p>
            <a:r>
              <a:rPr lang="en-US" dirty="0"/>
              <a:t>Loops over vector and writes out. If not at the end, then include comma</a:t>
            </a:r>
          </a:p>
        </p:txBody>
      </p:sp>
    </p:spTree>
    <p:extLst>
      <p:ext uri="{BB962C8B-B14F-4D97-AF65-F5344CB8AC3E}">
        <p14:creationId xmlns:p14="http://schemas.microsoft.com/office/powerpoint/2010/main" val="3464874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dissolve">
                                      <p:cBhvr>
                                        <p:cTn id="15" dur="500"/>
                                        <p:tgtEl>
                                          <p:spTgt spid="8"/>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dissolv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33AD2-1503-7162-90D6-E7F1ACE974F5}"/>
              </a:ext>
            </a:extLst>
          </p:cNvPr>
          <p:cNvSpPr>
            <a:spLocks noGrp="1"/>
          </p:cNvSpPr>
          <p:nvPr>
            <p:ph type="title"/>
          </p:nvPr>
        </p:nvSpPr>
        <p:spPr/>
        <p:txBody>
          <a:bodyPr/>
          <a:lstStyle/>
          <a:p>
            <a:r>
              <a:rPr lang="en-GB" dirty="0"/>
              <a:t>Alex</a:t>
            </a:r>
          </a:p>
        </p:txBody>
      </p:sp>
      <p:sp>
        <p:nvSpPr>
          <p:cNvPr id="4" name="TextBox 3">
            <a:extLst>
              <a:ext uri="{FF2B5EF4-FFF2-40B4-BE49-F238E27FC236}">
                <a16:creationId xmlns:a16="http://schemas.microsoft.com/office/drawing/2014/main" id="{C4906DB3-DE46-3874-C7B3-90AC22E43A46}"/>
              </a:ext>
            </a:extLst>
          </p:cNvPr>
          <p:cNvSpPr txBox="1"/>
          <p:nvPr/>
        </p:nvSpPr>
        <p:spPr>
          <a:xfrm>
            <a:off x="340164" y="2587716"/>
            <a:ext cx="6771836" cy="3323987"/>
          </a:xfrm>
          <a:prstGeom prst="rect">
            <a:avLst/>
          </a:prstGeom>
          <a:solidFill>
            <a:schemeClr val="bg1"/>
          </a:solidFill>
          <a:ln w="31750">
            <a:solidFill>
              <a:srgbClr val="FF0000"/>
            </a:solidFill>
          </a:ln>
        </p:spPr>
        <p:txBody>
          <a:bodyPr wrap="square">
            <a:spAutoFit/>
          </a:bodyPr>
          <a:lstStyle/>
          <a:p>
            <a:r>
              <a:rPr lang="en-GB" sz="1050" b="0" dirty="0">
                <a:solidFill>
                  <a:srgbClr val="F92672"/>
                </a:solidFill>
                <a:effectLst/>
                <a:latin typeface="Menlo" panose="020B0609030804020204" pitchFamily="49" charset="0"/>
              </a:rPr>
              <a:t>import</a:t>
            </a:r>
            <a:r>
              <a:rPr lang="en-GB" sz="1050" b="0" dirty="0">
                <a:solidFill>
                  <a:srgbClr val="F8F8F2"/>
                </a:solidFill>
                <a:effectLst/>
                <a:latin typeface="Menlo" panose="020B0609030804020204" pitchFamily="49" charset="0"/>
              </a:rPr>
              <a:t> matplotlib</a:t>
            </a:r>
          </a:p>
          <a:p>
            <a:r>
              <a:rPr lang="en-GB" sz="1050" b="0" dirty="0">
                <a:solidFill>
                  <a:srgbClr val="F92672"/>
                </a:solidFill>
                <a:effectLst/>
                <a:latin typeface="Menlo" panose="020B0609030804020204" pitchFamily="49" charset="0"/>
              </a:rPr>
              <a:t>import</a:t>
            </a:r>
            <a:r>
              <a:rPr lang="en-GB" sz="1050" b="0" dirty="0">
                <a:solidFill>
                  <a:srgbClr val="F8F8F2"/>
                </a:solidFill>
                <a:effectLst/>
                <a:latin typeface="Menlo" panose="020B0609030804020204" pitchFamily="49" charset="0"/>
              </a:rPr>
              <a:t> </a:t>
            </a:r>
            <a:r>
              <a:rPr lang="en-GB" sz="1050" b="0" dirty="0" err="1">
                <a:solidFill>
                  <a:srgbClr val="F8F8F2"/>
                </a:solidFill>
                <a:effectLst/>
                <a:latin typeface="Menlo" panose="020B0609030804020204" pitchFamily="49" charset="0"/>
              </a:rPr>
              <a:t>matplotlib.pyplot</a:t>
            </a:r>
            <a:r>
              <a:rPr lang="en-GB" sz="1050" b="0" dirty="0">
                <a:solidFill>
                  <a:srgbClr val="F8F8F2"/>
                </a:solidFill>
                <a:effectLst/>
                <a:latin typeface="Menlo" panose="020B0609030804020204" pitchFamily="49" charset="0"/>
              </a:rPr>
              <a:t> </a:t>
            </a:r>
            <a:r>
              <a:rPr lang="en-GB" sz="1050" b="0" dirty="0">
                <a:solidFill>
                  <a:srgbClr val="F92672"/>
                </a:solidFill>
                <a:effectLst/>
                <a:latin typeface="Menlo" panose="020B0609030804020204" pitchFamily="49" charset="0"/>
              </a:rPr>
              <a:t>as</a:t>
            </a:r>
            <a:r>
              <a:rPr lang="en-GB" sz="1050" b="0" dirty="0">
                <a:solidFill>
                  <a:srgbClr val="F8F8F2"/>
                </a:solidFill>
                <a:effectLst/>
                <a:latin typeface="Menlo" panose="020B0609030804020204" pitchFamily="49" charset="0"/>
              </a:rPr>
              <a:t> </a:t>
            </a:r>
            <a:r>
              <a:rPr lang="en-GB" sz="1050" b="0" dirty="0" err="1">
                <a:solidFill>
                  <a:srgbClr val="F8F8F2"/>
                </a:solidFill>
                <a:effectLst/>
                <a:latin typeface="Menlo" panose="020B0609030804020204" pitchFamily="49" charset="0"/>
              </a:rPr>
              <a:t>plt</a:t>
            </a:r>
            <a:endParaRPr lang="en-GB" sz="1050" b="0" dirty="0">
              <a:solidFill>
                <a:srgbClr val="F8F8F2"/>
              </a:solidFill>
              <a:effectLst/>
              <a:latin typeface="Menlo" panose="020B0609030804020204" pitchFamily="49" charset="0"/>
            </a:endParaRPr>
          </a:p>
          <a:p>
            <a:r>
              <a:rPr lang="en-GB" sz="1050" b="0" dirty="0">
                <a:solidFill>
                  <a:srgbClr val="F92672"/>
                </a:solidFill>
                <a:effectLst/>
                <a:latin typeface="Menlo" panose="020B0609030804020204" pitchFamily="49" charset="0"/>
              </a:rPr>
              <a:t>from</a:t>
            </a:r>
            <a:r>
              <a:rPr lang="en-GB" sz="1050" b="0" dirty="0">
                <a:solidFill>
                  <a:srgbClr val="F8F8F2"/>
                </a:solidFill>
                <a:effectLst/>
                <a:latin typeface="Menlo" panose="020B0609030804020204" pitchFamily="49" charset="0"/>
              </a:rPr>
              <a:t> data1 </a:t>
            </a:r>
            <a:r>
              <a:rPr lang="en-GB" sz="1050" b="0" dirty="0">
                <a:solidFill>
                  <a:srgbClr val="F92672"/>
                </a:solidFill>
                <a:effectLst/>
                <a:latin typeface="Menlo" panose="020B0609030804020204" pitchFamily="49" charset="0"/>
              </a:rPr>
              <a:t>import</a:t>
            </a:r>
            <a:r>
              <a:rPr lang="en-GB" sz="1050" b="0" dirty="0">
                <a:solidFill>
                  <a:srgbClr val="F8F8F2"/>
                </a:solidFill>
                <a:effectLst/>
                <a:latin typeface="Menlo" panose="020B0609030804020204" pitchFamily="49" charset="0"/>
              </a:rPr>
              <a:t> </a:t>
            </a:r>
            <a:r>
              <a:rPr lang="en-GB" sz="1050" b="0" dirty="0">
                <a:solidFill>
                  <a:srgbClr val="F92672"/>
                </a:solidFill>
                <a:effectLst/>
                <a:latin typeface="Menlo" panose="020B0609030804020204" pitchFamily="49" charset="0"/>
              </a:rPr>
              <a:t>*</a:t>
            </a:r>
            <a:endParaRPr lang="en-GB" sz="1050" b="0" dirty="0">
              <a:solidFill>
                <a:srgbClr val="F8F8F2"/>
              </a:solidFill>
              <a:effectLst/>
              <a:latin typeface="Menlo" panose="020B0609030804020204" pitchFamily="49" charset="0"/>
            </a:endParaRPr>
          </a:p>
          <a:p>
            <a:br>
              <a:rPr lang="en-GB" sz="1050" b="0" dirty="0">
                <a:solidFill>
                  <a:srgbClr val="F8F8F2"/>
                </a:solidFill>
                <a:effectLst/>
                <a:latin typeface="Menlo" panose="020B0609030804020204" pitchFamily="49" charset="0"/>
              </a:rPr>
            </a:br>
            <a:r>
              <a:rPr lang="en-GB" sz="1050" b="0" dirty="0">
                <a:solidFill>
                  <a:srgbClr val="AE81FF"/>
                </a:solidFill>
                <a:effectLst/>
                <a:latin typeface="Menlo" panose="020B0609030804020204" pitchFamily="49" charset="0"/>
              </a:rPr>
              <a:t>FS</a:t>
            </a:r>
            <a:r>
              <a:rPr lang="en-GB" sz="1050" b="0" dirty="0">
                <a:solidFill>
                  <a:srgbClr val="F8F8F2"/>
                </a:solidFill>
                <a:effectLst/>
                <a:latin typeface="Menlo" panose="020B0609030804020204" pitchFamily="49" charset="0"/>
              </a:rPr>
              <a:t> </a:t>
            </a:r>
            <a:r>
              <a:rPr lang="en-GB" sz="1050" b="0" dirty="0">
                <a:solidFill>
                  <a:srgbClr val="F92672"/>
                </a:solidFill>
                <a:effectLst/>
                <a:latin typeface="Menlo" panose="020B0609030804020204" pitchFamily="49" charset="0"/>
              </a:rPr>
              <a:t>=</a:t>
            </a:r>
            <a:r>
              <a:rPr lang="en-GB" sz="1050" b="0" dirty="0">
                <a:solidFill>
                  <a:srgbClr val="F8F8F2"/>
                </a:solidFill>
                <a:effectLst/>
                <a:latin typeface="Menlo" panose="020B0609030804020204" pitchFamily="49" charset="0"/>
              </a:rPr>
              <a:t> </a:t>
            </a:r>
            <a:r>
              <a:rPr lang="en-GB" sz="1050" b="0" dirty="0">
                <a:solidFill>
                  <a:srgbClr val="AE81FF"/>
                </a:solidFill>
                <a:effectLst/>
                <a:latin typeface="Menlo" panose="020B0609030804020204" pitchFamily="49" charset="0"/>
              </a:rPr>
              <a:t>15</a:t>
            </a:r>
            <a:endParaRPr lang="en-GB" sz="1050" b="0" dirty="0">
              <a:solidFill>
                <a:srgbClr val="F8F8F2"/>
              </a:solidFill>
              <a:effectLst/>
              <a:latin typeface="Menlo" panose="020B0609030804020204" pitchFamily="49" charset="0"/>
            </a:endParaRPr>
          </a:p>
          <a:p>
            <a:r>
              <a:rPr lang="en-GB" sz="1050" b="0" dirty="0" err="1">
                <a:solidFill>
                  <a:srgbClr val="F8F8F2"/>
                </a:solidFill>
                <a:effectLst/>
                <a:latin typeface="Menlo" panose="020B0609030804020204" pitchFamily="49" charset="0"/>
              </a:rPr>
              <a:t>matplotlib.rcParams.update</a:t>
            </a:r>
            <a:r>
              <a:rPr lang="en-GB" sz="1050" b="0" dirty="0">
                <a:solidFill>
                  <a:srgbClr val="F8F8F2"/>
                </a:solidFill>
                <a:effectLst/>
                <a:latin typeface="Menlo" panose="020B0609030804020204" pitchFamily="49" charset="0"/>
              </a:rPr>
              <a:t>({</a:t>
            </a:r>
            <a:r>
              <a:rPr lang="en-GB" sz="1050" b="0" dirty="0">
                <a:solidFill>
                  <a:srgbClr val="E6DB74"/>
                </a:solidFill>
                <a:effectLst/>
                <a:latin typeface="Menlo" panose="020B0609030804020204" pitchFamily="49" charset="0"/>
              </a:rPr>
              <a:t>'</a:t>
            </a:r>
            <a:r>
              <a:rPr lang="en-GB" sz="1050" b="0" dirty="0" err="1">
                <a:solidFill>
                  <a:srgbClr val="E6DB74"/>
                </a:solidFill>
                <a:effectLst/>
                <a:latin typeface="Menlo" panose="020B0609030804020204" pitchFamily="49" charset="0"/>
              </a:rPr>
              <a:t>font.size</a:t>
            </a:r>
            <a:r>
              <a:rPr lang="en-GB" sz="1050" b="0" dirty="0">
                <a:solidFill>
                  <a:srgbClr val="E6DB74"/>
                </a:solidFill>
                <a:effectLst/>
                <a:latin typeface="Menlo" panose="020B0609030804020204" pitchFamily="49" charset="0"/>
              </a:rPr>
              <a:t>'</a:t>
            </a:r>
            <a:r>
              <a:rPr lang="en-GB" sz="1050" b="0" dirty="0">
                <a:solidFill>
                  <a:srgbClr val="F8F8F2"/>
                </a:solidFill>
                <a:effectLst/>
                <a:latin typeface="Menlo" panose="020B0609030804020204" pitchFamily="49" charset="0"/>
              </a:rPr>
              <a:t>: </a:t>
            </a:r>
            <a:r>
              <a:rPr lang="en-GB" sz="1050" b="0" dirty="0">
                <a:solidFill>
                  <a:srgbClr val="AE81FF"/>
                </a:solidFill>
                <a:effectLst/>
                <a:latin typeface="Menlo" panose="020B0609030804020204" pitchFamily="49" charset="0"/>
              </a:rPr>
              <a:t>FS</a:t>
            </a:r>
            <a:r>
              <a:rPr lang="en-GB" sz="1050" b="0" dirty="0">
                <a:solidFill>
                  <a:srgbClr val="F8F8F2"/>
                </a:solidFill>
                <a:effectLst/>
                <a:latin typeface="Menlo" panose="020B0609030804020204" pitchFamily="49" charset="0"/>
              </a:rPr>
              <a:t>})</a:t>
            </a:r>
          </a:p>
          <a:p>
            <a:br>
              <a:rPr lang="en-GB" sz="1050" b="0" dirty="0">
                <a:solidFill>
                  <a:srgbClr val="F8F8F2"/>
                </a:solidFill>
                <a:effectLst/>
                <a:latin typeface="Menlo" panose="020B0609030804020204" pitchFamily="49" charset="0"/>
              </a:rPr>
            </a:br>
            <a:r>
              <a:rPr lang="en-GB" sz="1050" b="0" dirty="0">
                <a:solidFill>
                  <a:srgbClr val="F8F8F2"/>
                </a:solidFill>
                <a:effectLst/>
                <a:latin typeface="Menlo" panose="020B0609030804020204" pitchFamily="49" charset="0"/>
              </a:rPr>
              <a:t>fig, </a:t>
            </a:r>
            <a:r>
              <a:rPr lang="en-GB" sz="1050" b="0" dirty="0" err="1">
                <a:solidFill>
                  <a:srgbClr val="F8F8F2"/>
                </a:solidFill>
                <a:effectLst/>
                <a:latin typeface="Menlo" panose="020B0609030804020204" pitchFamily="49" charset="0"/>
              </a:rPr>
              <a:t>axs</a:t>
            </a:r>
            <a:r>
              <a:rPr lang="en-GB" sz="1050" b="0" dirty="0">
                <a:solidFill>
                  <a:srgbClr val="F8F8F2"/>
                </a:solidFill>
                <a:effectLst/>
                <a:latin typeface="Menlo" panose="020B0609030804020204" pitchFamily="49" charset="0"/>
              </a:rPr>
              <a:t> </a:t>
            </a:r>
            <a:r>
              <a:rPr lang="en-GB" sz="1050" b="0" dirty="0">
                <a:solidFill>
                  <a:srgbClr val="F92672"/>
                </a:solidFill>
                <a:effectLst/>
                <a:latin typeface="Menlo" panose="020B0609030804020204" pitchFamily="49" charset="0"/>
              </a:rPr>
              <a:t>=</a:t>
            </a:r>
            <a:r>
              <a:rPr lang="en-GB" sz="1050" b="0" dirty="0">
                <a:solidFill>
                  <a:srgbClr val="F8F8F2"/>
                </a:solidFill>
                <a:effectLst/>
                <a:latin typeface="Menlo" panose="020B0609030804020204" pitchFamily="49" charset="0"/>
              </a:rPr>
              <a:t> </a:t>
            </a:r>
            <a:r>
              <a:rPr lang="en-GB" sz="1050" b="0" dirty="0" err="1">
                <a:solidFill>
                  <a:srgbClr val="F8F8F2"/>
                </a:solidFill>
                <a:effectLst/>
                <a:latin typeface="Menlo" panose="020B0609030804020204" pitchFamily="49" charset="0"/>
              </a:rPr>
              <a:t>plt.subplots</a:t>
            </a:r>
            <a:r>
              <a:rPr lang="en-GB" sz="1050" b="0" dirty="0">
                <a:solidFill>
                  <a:srgbClr val="F8F8F2"/>
                </a:solidFill>
                <a:effectLst/>
                <a:latin typeface="Menlo" panose="020B0609030804020204" pitchFamily="49" charset="0"/>
              </a:rPr>
              <a:t>(</a:t>
            </a:r>
            <a:r>
              <a:rPr lang="en-GB" sz="1050" b="0" dirty="0">
                <a:solidFill>
                  <a:srgbClr val="AE81FF"/>
                </a:solidFill>
                <a:effectLst/>
                <a:latin typeface="Menlo" panose="020B0609030804020204" pitchFamily="49" charset="0"/>
              </a:rPr>
              <a:t>1</a:t>
            </a:r>
            <a:r>
              <a:rPr lang="en-GB" sz="1050" b="0" dirty="0">
                <a:solidFill>
                  <a:srgbClr val="F8F8F2"/>
                </a:solidFill>
                <a:effectLst/>
                <a:latin typeface="Menlo" panose="020B0609030804020204" pitchFamily="49" charset="0"/>
              </a:rPr>
              <a:t>,</a:t>
            </a:r>
            <a:r>
              <a:rPr lang="en-GB" sz="1050" b="0" dirty="0">
                <a:solidFill>
                  <a:srgbClr val="AE81FF"/>
                </a:solidFill>
                <a:effectLst/>
                <a:latin typeface="Menlo" panose="020B0609030804020204" pitchFamily="49" charset="0"/>
              </a:rPr>
              <a:t>1</a:t>
            </a:r>
            <a:r>
              <a:rPr lang="en-GB" sz="1050" b="0" dirty="0">
                <a:solidFill>
                  <a:srgbClr val="F8F8F2"/>
                </a:solidFill>
                <a:effectLst/>
                <a:latin typeface="Menlo" panose="020B0609030804020204" pitchFamily="49" charset="0"/>
              </a:rPr>
              <a:t>, </a:t>
            </a:r>
            <a:r>
              <a:rPr lang="en-GB" sz="1050" b="0" i="1" dirty="0" err="1">
                <a:solidFill>
                  <a:srgbClr val="FD971F"/>
                </a:solidFill>
                <a:effectLst/>
                <a:latin typeface="Menlo" panose="020B0609030804020204" pitchFamily="49" charset="0"/>
              </a:rPr>
              <a:t>figsize</a:t>
            </a:r>
            <a:r>
              <a:rPr lang="en-GB" sz="1050" b="0" dirty="0">
                <a:solidFill>
                  <a:srgbClr val="F8F8F2"/>
                </a:solidFill>
                <a:effectLst/>
                <a:latin typeface="Menlo" panose="020B0609030804020204" pitchFamily="49" charset="0"/>
              </a:rPr>
              <a:t> </a:t>
            </a:r>
            <a:r>
              <a:rPr lang="en-GB" sz="1050" b="0" dirty="0">
                <a:solidFill>
                  <a:srgbClr val="F92672"/>
                </a:solidFill>
                <a:effectLst/>
                <a:latin typeface="Menlo" panose="020B0609030804020204" pitchFamily="49" charset="0"/>
              </a:rPr>
              <a:t>=</a:t>
            </a:r>
            <a:r>
              <a:rPr lang="en-GB" sz="1050" b="0" dirty="0">
                <a:solidFill>
                  <a:srgbClr val="F8F8F2"/>
                </a:solidFill>
                <a:effectLst/>
                <a:latin typeface="Menlo" panose="020B0609030804020204" pitchFamily="49" charset="0"/>
              </a:rPr>
              <a:t> [</a:t>
            </a:r>
            <a:r>
              <a:rPr lang="en-GB" sz="1050" b="0" dirty="0">
                <a:solidFill>
                  <a:srgbClr val="AE81FF"/>
                </a:solidFill>
                <a:effectLst/>
                <a:latin typeface="Menlo" panose="020B0609030804020204" pitchFamily="49" charset="0"/>
              </a:rPr>
              <a:t>5</a:t>
            </a:r>
            <a:r>
              <a:rPr lang="en-GB" sz="1050" b="0" dirty="0">
                <a:solidFill>
                  <a:srgbClr val="F8F8F2"/>
                </a:solidFill>
                <a:effectLst/>
                <a:latin typeface="Menlo" panose="020B0609030804020204" pitchFamily="49" charset="0"/>
              </a:rPr>
              <a:t>,</a:t>
            </a:r>
            <a:r>
              <a:rPr lang="en-GB" sz="1050" b="0" dirty="0">
                <a:solidFill>
                  <a:srgbClr val="AE81FF"/>
                </a:solidFill>
                <a:effectLst/>
                <a:latin typeface="Menlo" panose="020B0609030804020204" pitchFamily="49" charset="0"/>
              </a:rPr>
              <a:t>5</a:t>
            </a:r>
            <a:r>
              <a:rPr lang="en-GB" sz="1050" b="0" dirty="0">
                <a:solidFill>
                  <a:srgbClr val="F8F8F2"/>
                </a:solidFill>
                <a:effectLst/>
                <a:latin typeface="Menlo" panose="020B0609030804020204" pitchFamily="49" charset="0"/>
              </a:rPr>
              <a:t>])</a:t>
            </a:r>
          </a:p>
          <a:p>
            <a:br>
              <a:rPr lang="en-GB" sz="1050" b="0" dirty="0">
                <a:solidFill>
                  <a:srgbClr val="F8F8F2"/>
                </a:solidFill>
                <a:effectLst/>
                <a:latin typeface="Menlo" panose="020B0609030804020204" pitchFamily="49" charset="0"/>
              </a:rPr>
            </a:br>
            <a:r>
              <a:rPr lang="en-GB" sz="1050" b="0" dirty="0" err="1">
                <a:solidFill>
                  <a:srgbClr val="F8F8F2"/>
                </a:solidFill>
                <a:effectLst/>
                <a:latin typeface="Menlo" panose="020B0609030804020204" pitchFamily="49" charset="0"/>
              </a:rPr>
              <a:t>axs.plot</a:t>
            </a:r>
            <a:r>
              <a:rPr lang="en-GB" sz="1050" b="0" dirty="0">
                <a:solidFill>
                  <a:srgbClr val="F8F8F2"/>
                </a:solidFill>
                <a:effectLst/>
                <a:latin typeface="Menlo" panose="020B0609030804020204" pitchFamily="49" charset="0"/>
              </a:rPr>
              <a:t>(</a:t>
            </a:r>
            <a:r>
              <a:rPr lang="en-GB" sz="1050" b="0" dirty="0" err="1">
                <a:solidFill>
                  <a:srgbClr val="F8F8F2"/>
                </a:solidFill>
                <a:effectLst/>
                <a:latin typeface="Menlo" panose="020B0609030804020204" pitchFamily="49" charset="0"/>
              </a:rPr>
              <a:t>x_range</a:t>
            </a:r>
            <a:r>
              <a:rPr lang="en-GB" sz="1050" b="0" dirty="0">
                <a:solidFill>
                  <a:srgbClr val="F8F8F2"/>
                </a:solidFill>
                <a:effectLst/>
                <a:latin typeface="Menlo" panose="020B0609030804020204" pitchFamily="49" charset="0"/>
              </a:rPr>
              <a:t>, </a:t>
            </a:r>
            <a:r>
              <a:rPr lang="en-GB" sz="1050" b="0" dirty="0" err="1">
                <a:solidFill>
                  <a:srgbClr val="F8F8F2"/>
                </a:solidFill>
                <a:effectLst/>
                <a:latin typeface="Menlo" panose="020B0609030804020204" pitchFamily="49" charset="0"/>
              </a:rPr>
              <a:t>fx_range</a:t>
            </a:r>
            <a:r>
              <a:rPr lang="en-GB" sz="1050" b="0" dirty="0">
                <a:solidFill>
                  <a:srgbClr val="F8F8F2"/>
                </a:solidFill>
                <a:effectLst/>
                <a:latin typeface="Menlo" panose="020B0609030804020204" pitchFamily="49" charset="0"/>
              </a:rPr>
              <a:t>)</a:t>
            </a:r>
          </a:p>
          <a:p>
            <a:br>
              <a:rPr lang="en-GB" sz="1050" b="0" dirty="0">
                <a:solidFill>
                  <a:srgbClr val="F8F8F2"/>
                </a:solidFill>
                <a:effectLst/>
                <a:latin typeface="Menlo" panose="020B0609030804020204" pitchFamily="49" charset="0"/>
              </a:rPr>
            </a:br>
            <a:r>
              <a:rPr lang="en-GB" sz="1050" b="0" dirty="0" err="1">
                <a:solidFill>
                  <a:srgbClr val="F8F8F2"/>
                </a:solidFill>
                <a:effectLst/>
                <a:latin typeface="Menlo" panose="020B0609030804020204" pitchFamily="49" charset="0"/>
              </a:rPr>
              <a:t>axs.set_xlabel</a:t>
            </a:r>
            <a:r>
              <a:rPr lang="en-GB" sz="1050" b="0" dirty="0">
                <a:solidFill>
                  <a:srgbClr val="F8F8F2"/>
                </a:solidFill>
                <a:effectLst/>
                <a:latin typeface="Menlo" panose="020B0609030804020204" pitchFamily="49" charset="0"/>
              </a:rPr>
              <a:t>(</a:t>
            </a:r>
            <a:r>
              <a:rPr lang="en-GB" sz="1050" b="0" dirty="0">
                <a:solidFill>
                  <a:srgbClr val="E6DB74"/>
                </a:solidFill>
                <a:effectLst/>
                <a:latin typeface="Menlo" panose="020B0609030804020204" pitchFamily="49" charset="0"/>
              </a:rPr>
              <a:t>'$x$'</a:t>
            </a:r>
            <a:r>
              <a:rPr lang="en-GB" sz="1050" b="0" dirty="0">
                <a:solidFill>
                  <a:srgbClr val="F8F8F2"/>
                </a:solidFill>
                <a:effectLst/>
                <a:latin typeface="Menlo" panose="020B0609030804020204" pitchFamily="49" charset="0"/>
              </a:rPr>
              <a:t>)</a:t>
            </a:r>
          </a:p>
          <a:p>
            <a:r>
              <a:rPr lang="en-GB" sz="1050" b="0" dirty="0" err="1">
                <a:solidFill>
                  <a:srgbClr val="F8F8F2"/>
                </a:solidFill>
                <a:effectLst/>
                <a:latin typeface="Menlo" panose="020B0609030804020204" pitchFamily="49" charset="0"/>
              </a:rPr>
              <a:t>axs.set_ylabel</a:t>
            </a:r>
            <a:r>
              <a:rPr lang="en-GB" sz="1050" b="0" dirty="0">
                <a:solidFill>
                  <a:srgbClr val="F8F8F2"/>
                </a:solidFill>
                <a:effectLst/>
                <a:latin typeface="Menlo" panose="020B0609030804020204" pitchFamily="49" charset="0"/>
              </a:rPr>
              <a:t>(</a:t>
            </a:r>
            <a:r>
              <a:rPr lang="en-GB" sz="1050" b="0" dirty="0">
                <a:solidFill>
                  <a:srgbClr val="E6DB74"/>
                </a:solidFill>
                <a:effectLst/>
                <a:latin typeface="Menlo" panose="020B0609030804020204" pitchFamily="49" charset="0"/>
              </a:rPr>
              <a:t>'$f(x)$'</a:t>
            </a:r>
            <a:r>
              <a:rPr lang="en-GB" sz="1050" b="0" dirty="0">
                <a:solidFill>
                  <a:srgbClr val="F8F8F2"/>
                </a:solidFill>
                <a:effectLst/>
                <a:latin typeface="Menlo" panose="020B0609030804020204" pitchFamily="49" charset="0"/>
              </a:rPr>
              <a:t>)</a:t>
            </a:r>
          </a:p>
          <a:p>
            <a:r>
              <a:rPr lang="en-GB" sz="1050" b="0" dirty="0" err="1">
                <a:solidFill>
                  <a:srgbClr val="F8F8F2"/>
                </a:solidFill>
                <a:effectLst/>
                <a:latin typeface="Menlo" panose="020B0609030804020204" pitchFamily="49" charset="0"/>
              </a:rPr>
              <a:t>axs.xaxis.set_tick_params</a:t>
            </a:r>
            <a:r>
              <a:rPr lang="en-GB" sz="1050" b="0" dirty="0">
                <a:solidFill>
                  <a:srgbClr val="F8F8F2"/>
                </a:solidFill>
                <a:effectLst/>
                <a:latin typeface="Menlo" panose="020B0609030804020204" pitchFamily="49" charset="0"/>
              </a:rPr>
              <a:t>(</a:t>
            </a:r>
            <a:r>
              <a:rPr lang="en-GB" sz="1050" b="0" i="1" dirty="0">
                <a:solidFill>
                  <a:srgbClr val="FD971F"/>
                </a:solidFill>
                <a:effectLst/>
                <a:latin typeface="Menlo" panose="020B0609030804020204" pitchFamily="49" charset="0"/>
              </a:rPr>
              <a:t>direction</a:t>
            </a:r>
            <a:r>
              <a:rPr lang="en-GB" sz="1050" b="0" dirty="0">
                <a:solidFill>
                  <a:srgbClr val="F92672"/>
                </a:solidFill>
                <a:effectLst/>
                <a:latin typeface="Menlo" panose="020B0609030804020204" pitchFamily="49" charset="0"/>
              </a:rPr>
              <a:t>=</a:t>
            </a:r>
            <a:r>
              <a:rPr lang="en-GB" sz="1050" b="0" dirty="0">
                <a:solidFill>
                  <a:srgbClr val="F8F8F2"/>
                </a:solidFill>
                <a:effectLst/>
                <a:latin typeface="Menlo" panose="020B0609030804020204" pitchFamily="49" charset="0"/>
              </a:rPr>
              <a:t> </a:t>
            </a:r>
            <a:r>
              <a:rPr lang="en-GB" sz="1050" b="0" dirty="0">
                <a:solidFill>
                  <a:srgbClr val="E6DB74"/>
                </a:solidFill>
                <a:effectLst/>
                <a:latin typeface="Menlo" panose="020B0609030804020204" pitchFamily="49" charset="0"/>
              </a:rPr>
              <a:t>'in'</a:t>
            </a:r>
            <a:r>
              <a:rPr lang="en-GB" sz="1050" b="0" dirty="0">
                <a:solidFill>
                  <a:srgbClr val="F8F8F2"/>
                </a:solidFill>
                <a:effectLst/>
                <a:latin typeface="Menlo" panose="020B0609030804020204" pitchFamily="49" charset="0"/>
              </a:rPr>
              <a:t>, </a:t>
            </a:r>
            <a:r>
              <a:rPr lang="en-GB" sz="1050" b="0" i="1" dirty="0">
                <a:solidFill>
                  <a:srgbClr val="FD971F"/>
                </a:solidFill>
                <a:effectLst/>
                <a:latin typeface="Menlo" panose="020B0609030804020204" pitchFamily="49" charset="0"/>
              </a:rPr>
              <a:t>which</a:t>
            </a:r>
            <a:r>
              <a:rPr lang="en-GB" sz="1050" b="0" dirty="0">
                <a:solidFill>
                  <a:srgbClr val="F92672"/>
                </a:solidFill>
                <a:effectLst/>
                <a:latin typeface="Menlo" panose="020B0609030804020204" pitchFamily="49" charset="0"/>
              </a:rPr>
              <a:t>=</a:t>
            </a:r>
            <a:r>
              <a:rPr lang="en-GB" sz="1050" b="0" dirty="0">
                <a:solidFill>
                  <a:srgbClr val="E6DB74"/>
                </a:solidFill>
                <a:effectLst/>
                <a:latin typeface="Menlo" panose="020B0609030804020204" pitchFamily="49" charset="0"/>
              </a:rPr>
              <a:t>'both'</a:t>
            </a:r>
            <a:r>
              <a:rPr lang="en-GB" sz="1050" b="0" dirty="0">
                <a:solidFill>
                  <a:srgbClr val="F8F8F2"/>
                </a:solidFill>
                <a:effectLst/>
                <a:latin typeface="Menlo" panose="020B0609030804020204" pitchFamily="49" charset="0"/>
              </a:rPr>
              <a:t>, </a:t>
            </a:r>
            <a:r>
              <a:rPr lang="en-GB" sz="1050" b="0" i="1" dirty="0">
                <a:solidFill>
                  <a:srgbClr val="FD971F"/>
                </a:solidFill>
                <a:effectLst/>
                <a:latin typeface="Menlo" panose="020B0609030804020204" pitchFamily="49" charset="0"/>
              </a:rPr>
              <a:t>right</a:t>
            </a:r>
            <a:r>
              <a:rPr lang="en-GB" sz="1050" b="0" dirty="0">
                <a:solidFill>
                  <a:srgbClr val="F8F8F2"/>
                </a:solidFill>
                <a:effectLst/>
                <a:latin typeface="Menlo" panose="020B0609030804020204" pitchFamily="49" charset="0"/>
              </a:rPr>
              <a:t> </a:t>
            </a:r>
            <a:r>
              <a:rPr lang="en-GB" sz="1050" b="0" dirty="0">
                <a:solidFill>
                  <a:srgbClr val="F92672"/>
                </a:solidFill>
                <a:effectLst/>
                <a:latin typeface="Menlo" panose="020B0609030804020204" pitchFamily="49" charset="0"/>
              </a:rPr>
              <a:t>=</a:t>
            </a:r>
            <a:r>
              <a:rPr lang="en-GB" sz="1050" b="0" dirty="0">
                <a:solidFill>
                  <a:srgbClr val="AE81FF"/>
                </a:solidFill>
                <a:effectLst/>
                <a:latin typeface="Menlo" panose="020B0609030804020204" pitchFamily="49" charset="0"/>
              </a:rPr>
              <a:t>True</a:t>
            </a:r>
            <a:r>
              <a:rPr lang="en-GB" sz="1050" b="0" dirty="0">
                <a:solidFill>
                  <a:srgbClr val="F8F8F2"/>
                </a:solidFill>
                <a:effectLst/>
                <a:latin typeface="Menlo" panose="020B0609030804020204" pitchFamily="49" charset="0"/>
              </a:rPr>
              <a:t>, </a:t>
            </a:r>
            <a:r>
              <a:rPr lang="en-GB" sz="1050" b="0" i="1" dirty="0">
                <a:solidFill>
                  <a:srgbClr val="FD971F"/>
                </a:solidFill>
                <a:effectLst/>
                <a:latin typeface="Menlo" panose="020B0609030804020204" pitchFamily="49" charset="0"/>
              </a:rPr>
              <a:t>top</a:t>
            </a:r>
            <a:r>
              <a:rPr lang="en-GB" sz="1050" b="0" dirty="0">
                <a:solidFill>
                  <a:srgbClr val="F8F8F2"/>
                </a:solidFill>
                <a:effectLst/>
                <a:latin typeface="Menlo" panose="020B0609030804020204" pitchFamily="49" charset="0"/>
              </a:rPr>
              <a:t> </a:t>
            </a:r>
            <a:r>
              <a:rPr lang="en-GB" sz="1050" b="0" dirty="0">
                <a:solidFill>
                  <a:srgbClr val="F92672"/>
                </a:solidFill>
                <a:effectLst/>
                <a:latin typeface="Menlo" panose="020B0609030804020204" pitchFamily="49" charset="0"/>
              </a:rPr>
              <a:t>=</a:t>
            </a:r>
            <a:r>
              <a:rPr lang="en-GB" sz="1050" b="0" dirty="0">
                <a:solidFill>
                  <a:srgbClr val="F8F8F2"/>
                </a:solidFill>
                <a:effectLst/>
                <a:latin typeface="Menlo" panose="020B0609030804020204" pitchFamily="49" charset="0"/>
              </a:rPr>
              <a:t> </a:t>
            </a:r>
            <a:r>
              <a:rPr lang="en-GB" sz="1050" b="0" dirty="0">
                <a:solidFill>
                  <a:srgbClr val="AE81FF"/>
                </a:solidFill>
                <a:effectLst/>
                <a:latin typeface="Menlo" panose="020B0609030804020204" pitchFamily="49" charset="0"/>
              </a:rPr>
              <a:t>True</a:t>
            </a:r>
            <a:r>
              <a:rPr lang="en-GB" sz="1050" b="0" dirty="0">
                <a:solidFill>
                  <a:srgbClr val="F8F8F2"/>
                </a:solidFill>
                <a:effectLst/>
                <a:latin typeface="Menlo" panose="020B0609030804020204" pitchFamily="49" charset="0"/>
              </a:rPr>
              <a:t>)</a:t>
            </a:r>
          </a:p>
          <a:p>
            <a:r>
              <a:rPr lang="en-GB" sz="1050" b="0" dirty="0" err="1">
                <a:solidFill>
                  <a:srgbClr val="F8F8F2"/>
                </a:solidFill>
                <a:effectLst/>
                <a:latin typeface="Menlo" panose="020B0609030804020204" pitchFamily="49" charset="0"/>
              </a:rPr>
              <a:t>axs.yaxis.set_tick_params</a:t>
            </a:r>
            <a:r>
              <a:rPr lang="en-GB" sz="1050" b="0" dirty="0">
                <a:solidFill>
                  <a:srgbClr val="F8F8F2"/>
                </a:solidFill>
                <a:effectLst/>
                <a:latin typeface="Menlo" panose="020B0609030804020204" pitchFamily="49" charset="0"/>
              </a:rPr>
              <a:t>(</a:t>
            </a:r>
            <a:r>
              <a:rPr lang="en-GB" sz="1050" b="0" i="1" dirty="0">
                <a:solidFill>
                  <a:srgbClr val="FD971F"/>
                </a:solidFill>
                <a:effectLst/>
                <a:latin typeface="Menlo" panose="020B0609030804020204" pitchFamily="49" charset="0"/>
              </a:rPr>
              <a:t>direction</a:t>
            </a:r>
            <a:r>
              <a:rPr lang="en-GB" sz="1050" b="0" dirty="0">
                <a:solidFill>
                  <a:srgbClr val="F92672"/>
                </a:solidFill>
                <a:effectLst/>
                <a:latin typeface="Menlo" panose="020B0609030804020204" pitchFamily="49" charset="0"/>
              </a:rPr>
              <a:t>=</a:t>
            </a:r>
            <a:r>
              <a:rPr lang="en-GB" sz="1050" b="0" dirty="0">
                <a:solidFill>
                  <a:srgbClr val="F8F8F2"/>
                </a:solidFill>
                <a:effectLst/>
                <a:latin typeface="Menlo" panose="020B0609030804020204" pitchFamily="49" charset="0"/>
              </a:rPr>
              <a:t> </a:t>
            </a:r>
            <a:r>
              <a:rPr lang="en-GB" sz="1050" b="0" dirty="0">
                <a:solidFill>
                  <a:srgbClr val="E6DB74"/>
                </a:solidFill>
                <a:effectLst/>
                <a:latin typeface="Menlo" panose="020B0609030804020204" pitchFamily="49" charset="0"/>
              </a:rPr>
              <a:t>'in'</a:t>
            </a:r>
            <a:r>
              <a:rPr lang="en-GB" sz="1050" b="0" dirty="0">
                <a:solidFill>
                  <a:srgbClr val="F8F8F2"/>
                </a:solidFill>
                <a:effectLst/>
                <a:latin typeface="Menlo" panose="020B0609030804020204" pitchFamily="49" charset="0"/>
              </a:rPr>
              <a:t>, </a:t>
            </a:r>
            <a:r>
              <a:rPr lang="en-GB" sz="1050" b="0" i="1" dirty="0">
                <a:solidFill>
                  <a:srgbClr val="FD971F"/>
                </a:solidFill>
                <a:effectLst/>
                <a:latin typeface="Menlo" panose="020B0609030804020204" pitchFamily="49" charset="0"/>
              </a:rPr>
              <a:t>which</a:t>
            </a:r>
            <a:r>
              <a:rPr lang="en-GB" sz="1050" b="0" dirty="0">
                <a:solidFill>
                  <a:srgbClr val="F92672"/>
                </a:solidFill>
                <a:effectLst/>
                <a:latin typeface="Menlo" panose="020B0609030804020204" pitchFamily="49" charset="0"/>
              </a:rPr>
              <a:t>=</a:t>
            </a:r>
            <a:r>
              <a:rPr lang="en-GB" sz="1050" b="0" dirty="0">
                <a:solidFill>
                  <a:srgbClr val="E6DB74"/>
                </a:solidFill>
                <a:effectLst/>
                <a:latin typeface="Menlo" panose="020B0609030804020204" pitchFamily="49" charset="0"/>
              </a:rPr>
              <a:t>'both'</a:t>
            </a:r>
            <a:r>
              <a:rPr lang="en-GB" sz="1050" b="0" dirty="0">
                <a:solidFill>
                  <a:srgbClr val="F8F8F2"/>
                </a:solidFill>
                <a:effectLst/>
                <a:latin typeface="Menlo" panose="020B0609030804020204" pitchFamily="49" charset="0"/>
              </a:rPr>
              <a:t>, </a:t>
            </a:r>
            <a:r>
              <a:rPr lang="en-GB" sz="1050" b="0" i="1" dirty="0">
                <a:solidFill>
                  <a:srgbClr val="FD971F"/>
                </a:solidFill>
                <a:effectLst/>
                <a:latin typeface="Menlo" panose="020B0609030804020204" pitchFamily="49" charset="0"/>
              </a:rPr>
              <a:t>right</a:t>
            </a:r>
            <a:r>
              <a:rPr lang="en-GB" sz="1050" b="0" dirty="0">
                <a:solidFill>
                  <a:srgbClr val="F8F8F2"/>
                </a:solidFill>
                <a:effectLst/>
                <a:latin typeface="Menlo" panose="020B0609030804020204" pitchFamily="49" charset="0"/>
              </a:rPr>
              <a:t> </a:t>
            </a:r>
            <a:r>
              <a:rPr lang="en-GB" sz="1050" b="0" dirty="0">
                <a:solidFill>
                  <a:srgbClr val="F92672"/>
                </a:solidFill>
                <a:effectLst/>
                <a:latin typeface="Menlo" panose="020B0609030804020204" pitchFamily="49" charset="0"/>
              </a:rPr>
              <a:t>=</a:t>
            </a:r>
            <a:r>
              <a:rPr lang="en-GB" sz="1050" b="0" dirty="0">
                <a:solidFill>
                  <a:srgbClr val="AE81FF"/>
                </a:solidFill>
                <a:effectLst/>
                <a:latin typeface="Menlo" panose="020B0609030804020204" pitchFamily="49" charset="0"/>
              </a:rPr>
              <a:t>True</a:t>
            </a:r>
            <a:r>
              <a:rPr lang="en-GB" sz="1050" b="0" dirty="0">
                <a:solidFill>
                  <a:srgbClr val="F8F8F2"/>
                </a:solidFill>
                <a:effectLst/>
                <a:latin typeface="Menlo" panose="020B0609030804020204" pitchFamily="49" charset="0"/>
              </a:rPr>
              <a:t>, </a:t>
            </a:r>
            <a:r>
              <a:rPr lang="en-GB" sz="1050" b="0" i="1" dirty="0">
                <a:solidFill>
                  <a:srgbClr val="FD971F"/>
                </a:solidFill>
                <a:effectLst/>
                <a:latin typeface="Menlo" panose="020B0609030804020204" pitchFamily="49" charset="0"/>
              </a:rPr>
              <a:t>top</a:t>
            </a:r>
            <a:r>
              <a:rPr lang="en-GB" sz="1050" b="0" dirty="0">
                <a:solidFill>
                  <a:srgbClr val="F8F8F2"/>
                </a:solidFill>
                <a:effectLst/>
                <a:latin typeface="Menlo" panose="020B0609030804020204" pitchFamily="49" charset="0"/>
              </a:rPr>
              <a:t> </a:t>
            </a:r>
            <a:r>
              <a:rPr lang="en-GB" sz="1050" b="0" dirty="0">
                <a:solidFill>
                  <a:srgbClr val="F92672"/>
                </a:solidFill>
                <a:effectLst/>
                <a:latin typeface="Menlo" panose="020B0609030804020204" pitchFamily="49" charset="0"/>
              </a:rPr>
              <a:t>=</a:t>
            </a:r>
            <a:r>
              <a:rPr lang="en-GB" sz="1050" b="0" dirty="0">
                <a:solidFill>
                  <a:srgbClr val="F8F8F2"/>
                </a:solidFill>
                <a:effectLst/>
                <a:latin typeface="Menlo" panose="020B0609030804020204" pitchFamily="49" charset="0"/>
              </a:rPr>
              <a:t> </a:t>
            </a:r>
            <a:r>
              <a:rPr lang="en-GB" sz="1050" b="0" dirty="0">
                <a:solidFill>
                  <a:srgbClr val="AE81FF"/>
                </a:solidFill>
                <a:effectLst/>
                <a:latin typeface="Menlo" panose="020B0609030804020204" pitchFamily="49" charset="0"/>
              </a:rPr>
              <a:t>True</a:t>
            </a:r>
            <a:r>
              <a:rPr lang="en-GB" sz="1050" b="0" dirty="0">
                <a:solidFill>
                  <a:srgbClr val="F8F8F2"/>
                </a:solidFill>
                <a:effectLst/>
                <a:latin typeface="Menlo" panose="020B0609030804020204" pitchFamily="49" charset="0"/>
              </a:rPr>
              <a:t>)</a:t>
            </a:r>
          </a:p>
          <a:p>
            <a:br>
              <a:rPr lang="en-GB" sz="1050" b="0" dirty="0">
                <a:solidFill>
                  <a:srgbClr val="F8F8F2"/>
                </a:solidFill>
                <a:effectLst/>
                <a:latin typeface="Menlo" panose="020B0609030804020204" pitchFamily="49" charset="0"/>
              </a:rPr>
            </a:br>
            <a:br>
              <a:rPr lang="en-GB" sz="1050" b="0" dirty="0">
                <a:solidFill>
                  <a:srgbClr val="F8F8F2"/>
                </a:solidFill>
                <a:effectLst/>
                <a:latin typeface="Menlo" panose="020B0609030804020204" pitchFamily="49" charset="0"/>
              </a:rPr>
            </a:br>
            <a:r>
              <a:rPr lang="en-GB" sz="1050" b="0" dirty="0" err="1">
                <a:solidFill>
                  <a:srgbClr val="F8F8F2"/>
                </a:solidFill>
                <a:effectLst/>
                <a:latin typeface="Menlo" panose="020B0609030804020204" pitchFamily="49" charset="0"/>
              </a:rPr>
              <a:t>plt.savefig</a:t>
            </a:r>
            <a:r>
              <a:rPr lang="en-GB" sz="1050" b="0" dirty="0">
                <a:solidFill>
                  <a:srgbClr val="F8F8F2"/>
                </a:solidFill>
                <a:effectLst/>
                <a:latin typeface="Menlo" panose="020B0609030804020204" pitchFamily="49" charset="0"/>
              </a:rPr>
              <a:t>(</a:t>
            </a:r>
            <a:r>
              <a:rPr lang="en-GB" sz="1050" b="0" dirty="0">
                <a:solidFill>
                  <a:srgbClr val="E6DB74"/>
                </a:solidFill>
                <a:effectLst/>
                <a:latin typeface="Menlo" panose="020B0609030804020204" pitchFamily="49" charset="0"/>
              </a:rPr>
              <a:t>'test.</a:t>
            </a:r>
            <a:r>
              <a:rPr lang="en-GB" sz="1050" b="0" dirty="0" err="1">
                <a:solidFill>
                  <a:srgbClr val="E6DB74"/>
                </a:solidFill>
                <a:effectLst/>
                <a:latin typeface="Menlo" panose="020B0609030804020204" pitchFamily="49" charset="0"/>
              </a:rPr>
              <a:t>png</a:t>
            </a:r>
            <a:r>
              <a:rPr lang="en-GB" sz="1050" b="0" dirty="0">
                <a:solidFill>
                  <a:srgbClr val="E6DB74"/>
                </a:solidFill>
                <a:effectLst/>
                <a:latin typeface="Menlo" panose="020B0609030804020204" pitchFamily="49" charset="0"/>
              </a:rPr>
              <a:t>'</a:t>
            </a:r>
            <a:r>
              <a:rPr lang="en-GB" sz="1050" b="0" dirty="0">
                <a:solidFill>
                  <a:srgbClr val="F8F8F2"/>
                </a:solidFill>
                <a:effectLst/>
                <a:latin typeface="Menlo" panose="020B0609030804020204" pitchFamily="49" charset="0"/>
              </a:rPr>
              <a:t>,</a:t>
            </a:r>
            <a:r>
              <a:rPr lang="en-GB" sz="1050" b="0" i="1" dirty="0" err="1">
                <a:solidFill>
                  <a:srgbClr val="FD971F"/>
                </a:solidFill>
                <a:effectLst/>
                <a:latin typeface="Menlo" panose="020B0609030804020204" pitchFamily="49" charset="0"/>
              </a:rPr>
              <a:t>bbox_inches</a:t>
            </a:r>
            <a:r>
              <a:rPr lang="en-GB" sz="1050" b="0" dirty="0">
                <a:solidFill>
                  <a:srgbClr val="F8F8F2"/>
                </a:solidFill>
                <a:effectLst/>
                <a:latin typeface="Menlo" panose="020B0609030804020204" pitchFamily="49" charset="0"/>
              </a:rPr>
              <a:t> </a:t>
            </a:r>
            <a:r>
              <a:rPr lang="en-GB" sz="1050" b="0" dirty="0">
                <a:solidFill>
                  <a:srgbClr val="F92672"/>
                </a:solidFill>
                <a:effectLst/>
                <a:latin typeface="Menlo" panose="020B0609030804020204" pitchFamily="49" charset="0"/>
              </a:rPr>
              <a:t>=</a:t>
            </a:r>
            <a:r>
              <a:rPr lang="en-GB" sz="1050" b="0" dirty="0">
                <a:solidFill>
                  <a:srgbClr val="F8F8F2"/>
                </a:solidFill>
                <a:effectLst/>
                <a:latin typeface="Menlo" panose="020B0609030804020204" pitchFamily="49" charset="0"/>
              </a:rPr>
              <a:t> </a:t>
            </a:r>
            <a:r>
              <a:rPr lang="en-GB" sz="1050" b="0" dirty="0">
                <a:solidFill>
                  <a:srgbClr val="E6DB74"/>
                </a:solidFill>
                <a:effectLst/>
                <a:latin typeface="Menlo" panose="020B0609030804020204" pitchFamily="49" charset="0"/>
              </a:rPr>
              <a:t>'tight'</a:t>
            </a:r>
            <a:r>
              <a:rPr lang="en-GB" sz="1050" b="0" dirty="0">
                <a:solidFill>
                  <a:srgbClr val="F8F8F2"/>
                </a:solidFill>
                <a:effectLst/>
                <a:latin typeface="Menlo" panose="020B0609030804020204" pitchFamily="49" charset="0"/>
              </a:rPr>
              <a:t>, </a:t>
            </a:r>
            <a:r>
              <a:rPr lang="en-GB" sz="1050" b="0" i="1" dirty="0" err="1">
                <a:solidFill>
                  <a:srgbClr val="FD971F"/>
                </a:solidFill>
                <a:effectLst/>
                <a:latin typeface="Menlo" panose="020B0609030804020204" pitchFamily="49" charset="0"/>
              </a:rPr>
              <a:t>pad_inches</a:t>
            </a:r>
            <a:r>
              <a:rPr lang="en-GB" sz="1050" b="0" dirty="0">
                <a:solidFill>
                  <a:srgbClr val="F8F8F2"/>
                </a:solidFill>
                <a:effectLst/>
                <a:latin typeface="Menlo" panose="020B0609030804020204" pitchFamily="49" charset="0"/>
              </a:rPr>
              <a:t> </a:t>
            </a:r>
            <a:r>
              <a:rPr lang="en-GB" sz="1050" b="0" dirty="0">
                <a:solidFill>
                  <a:srgbClr val="F92672"/>
                </a:solidFill>
                <a:effectLst/>
                <a:latin typeface="Menlo" panose="020B0609030804020204" pitchFamily="49" charset="0"/>
              </a:rPr>
              <a:t>=</a:t>
            </a:r>
            <a:r>
              <a:rPr lang="en-GB" sz="1050" b="0" dirty="0">
                <a:solidFill>
                  <a:srgbClr val="F8F8F2"/>
                </a:solidFill>
                <a:effectLst/>
                <a:latin typeface="Menlo" panose="020B0609030804020204" pitchFamily="49" charset="0"/>
              </a:rPr>
              <a:t> </a:t>
            </a:r>
            <a:r>
              <a:rPr lang="en-GB" sz="1050" b="0" dirty="0">
                <a:solidFill>
                  <a:srgbClr val="AE81FF"/>
                </a:solidFill>
                <a:effectLst/>
                <a:latin typeface="Menlo" panose="020B0609030804020204" pitchFamily="49" charset="0"/>
              </a:rPr>
              <a:t>0.05</a:t>
            </a:r>
            <a:r>
              <a:rPr lang="en-GB" sz="1050" b="0" dirty="0">
                <a:solidFill>
                  <a:srgbClr val="F8F8F2"/>
                </a:solidFill>
                <a:effectLst/>
                <a:latin typeface="Menlo" panose="020B0609030804020204" pitchFamily="49" charset="0"/>
              </a:rPr>
              <a:t>)</a:t>
            </a:r>
          </a:p>
          <a:p>
            <a:br>
              <a:rPr lang="en-GB" sz="1050" b="0" dirty="0">
                <a:solidFill>
                  <a:srgbClr val="F8F8F2"/>
                </a:solidFill>
                <a:effectLst/>
                <a:latin typeface="Menlo" panose="020B0609030804020204" pitchFamily="49" charset="0"/>
              </a:rPr>
            </a:br>
            <a:endParaRPr lang="en-GB" sz="1050" b="0" dirty="0">
              <a:solidFill>
                <a:srgbClr val="F8F8F2"/>
              </a:solidFill>
              <a:effectLst/>
              <a:latin typeface="Menlo" panose="020B0609030804020204" pitchFamily="49" charset="0"/>
            </a:endParaRPr>
          </a:p>
        </p:txBody>
      </p:sp>
      <p:pic>
        <p:nvPicPr>
          <p:cNvPr id="5" name="Picture 4" descr="Chart, histogram&#10;&#10;Description automatically generated">
            <a:extLst>
              <a:ext uri="{FF2B5EF4-FFF2-40B4-BE49-F238E27FC236}">
                <a16:creationId xmlns:a16="http://schemas.microsoft.com/office/drawing/2014/main" id="{F64B270B-812F-3975-4BE8-4695E42CA0B8}"/>
              </a:ext>
            </a:extLst>
          </p:cNvPr>
          <p:cNvPicPr>
            <a:picLocks noChangeAspect="1"/>
          </p:cNvPicPr>
          <p:nvPr/>
        </p:nvPicPr>
        <p:blipFill>
          <a:blip r:embed="rId2"/>
          <a:stretch>
            <a:fillRect/>
          </a:stretch>
        </p:blipFill>
        <p:spPr>
          <a:xfrm>
            <a:off x="7734300" y="2583288"/>
            <a:ext cx="3693319" cy="3538509"/>
          </a:xfrm>
          <a:prstGeom prst="rect">
            <a:avLst/>
          </a:prstGeom>
        </p:spPr>
      </p:pic>
    </p:spTree>
    <p:extLst>
      <p:ext uri="{BB962C8B-B14F-4D97-AF65-F5344CB8AC3E}">
        <p14:creationId xmlns:p14="http://schemas.microsoft.com/office/powerpoint/2010/main" val="11284543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6DD6C-3BAB-2CD0-DADA-5E22513F31DF}"/>
              </a:ext>
            </a:extLst>
          </p:cNvPr>
          <p:cNvSpPr>
            <a:spLocks noGrp="1"/>
          </p:cNvSpPr>
          <p:nvPr>
            <p:ph type="title"/>
          </p:nvPr>
        </p:nvSpPr>
        <p:spPr/>
        <p:txBody>
          <a:bodyPr/>
          <a:lstStyle/>
          <a:p>
            <a:r>
              <a:rPr lang="en-GB" dirty="0"/>
              <a:t>Takeaways</a:t>
            </a:r>
          </a:p>
        </p:txBody>
      </p:sp>
      <p:sp>
        <p:nvSpPr>
          <p:cNvPr id="3" name="Content Placeholder 2">
            <a:extLst>
              <a:ext uri="{FF2B5EF4-FFF2-40B4-BE49-F238E27FC236}">
                <a16:creationId xmlns:a16="http://schemas.microsoft.com/office/drawing/2014/main" id="{70A99328-856C-8D64-2552-4284594A88F3}"/>
              </a:ext>
            </a:extLst>
          </p:cNvPr>
          <p:cNvSpPr>
            <a:spLocks noGrp="1"/>
          </p:cNvSpPr>
          <p:nvPr>
            <p:ph idx="1"/>
          </p:nvPr>
        </p:nvSpPr>
        <p:spPr/>
        <p:txBody>
          <a:bodyPr/>
          <a:lstStyle/>
          <a:p>
            <a:r>
              <a:rPr lang="en-GB" dirty="0"/>
              <a:t>Use </a:t>
            </a:r>
            <a:r>
              <a:rPr lang="en-GB" dirty="0" err="1"/>
              <a:t>const</a:t>
            </a:r>
            <a:r>
              <a:rPr lang="en-GB" dirty="0"/>
              <a:t> to fix vectors when they go into functions where you are sure they shouldn’t be changed</a:t>
            </a:r>
          </a:p>
          <a:p>
            <a:endParaRPr lang="en-GB" dirty="0"/>
          </a:p>
          <a:p>
            <a:r>
              <a:rPr lang="en-GB" dirty="0"/>
              <a:t>Careful with how you identify the last element in an array</a:t>
            </a:r>
          </a:p>
        </p:txBody>
      </p:sp>
    </p:spTree>
    <p:extLst>
      <p:ext uri="{BB962C8B-B14F-4D97-AF65-F5344CB8AC3E}">
        <p14:creationId xmlns:p14="http://schemas.microsoft.com/office/powerpoint/2010/main" val="29715375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8E856-C9C8-DCA4-F5E8-767C64613F6C}"/>
              </a:ext>
            </a:extLst>
          </p:cNvPr>
          <p:cNvSpPr>
            <a:spLocks noGrp="1"/>
          </p:cNvSpPr>
          <p:nvPr>
            <p:ph type="title"/>
          </p:nvPr>
        </p:nvSpPr>
        <p:spPr/>
        <p:txBody>
          <a:bodyPr/>
          <a:lstStyle/>
          <a:p>
            <a:r>
              <a:rPr lang="en-GB" dirty="0"/>
              <a:t>Takeaways</a:t>
            </a:r>
          </a:p>
        </p:txBody>
      </p:sp>
      <p:sp>
        <p:nvSpPr>
          <p:cNvPr id="3" name="Content Placeholder 2">
            <a:extLst>
              <a:ext uri="{FF2B5EF4-FFF2-40B4-BE49-F238E27FC236}">
                <a16:creationId xmlns:a16="http://schemas.microsoft.com/office/drawing/2014/main" id="{51DDF516-42F7-A1AA-FEA1-6AEDA95E6C24}"/>
              </a:ext>
            </a:extLst>
          </p:cNvPr>
          <p:cNvSpPr>
            <a:spLocks noGrp="1"/>
          </p:cNvSpPr>
          <p:nvPr>
            <p:ph idx="1"/>
          </p:nvPr>
        </p:nvSpPr>
        <p:spPr/>
        <p:txBody>
          <a:bodyPr>
            <a:normAutofit fontScale="92500" lnSpcReduction="20000"/>
          </a:bodyPr>
          <a:lstStyle/>
          <a:p>
            <a:r>
              <a:rPr lang="en-US" sz="2800" dirty="0"/>
              <a:t>Try to make your code easily adaptable</a:t>
            </a:r>
          </a:p>
          <a:p>
            <a:endParaRPr lang="en-US" sz="2800" dirty="0"/>
          </a:p>
          <a:p>
            <a:r>
              <a:rPr lang="en-US" sz="2800" dirty="0"/>
              <a:t>Try editing vectors inside functions, rather than returning individual values</a:t>
            </a:r>
          </a:p>
          <a:p>
            <a:endParaRPr lang="en-US" sz="2800" dirty="0"/>
          </a:p>
          <a:p>
            <a:r>
              <a:rPr lang="en-US" sz="2800" dirty="0"/>
              <a:t>Fix the values of your vectors using const to ensure no mistakes</a:t>
            </a:r>
          </a:p>
          <a:p>
            <a:endParaRPr lang="en-US" sz="2800" dirty="0"/>
          </a:p>
          <a:p>
            <a:r>
              <a:rPr lang="en-US" sz="2800" dirty="0"/>
              <a:t>Try writing python inside a C++ script!</a:t>
            </a:r>
          </a:p>
        </p:txBody>
      </p:sp>
    </p:spTree>
    <p:extLst>
      <p:ext uri="{BB962C8B-B14F-4D97-AF65-F5344CB8AC3E}">
        <p14:creationId xmlns:p14="http://schemas.microsoft.com/office/powerpoint/2010/main" val="7609787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B45E-9666-EEB5-B50A-E468078C2015}"/>
              </a:ext>
            </a:extLst>
          </p:cNvPr>
          <p:cNvSpPr>
            <a:spLocks noGrp="1"/>
          </p:cNvSpPr>
          <p:nvPr>
            <p:ph type="title"/>
          </p:nvPr>
        </p:nvSpPr>
        <p:spPr/>
        <p:txBody>
          <a:bodyPr/>
          <a:lstStyle/>
          <a:p>
            <a:r>
              <a:rPr lang="en-GB" dirty="0"/>
              <a:t>Challenge Seven</a:t>
            </a:r>
          </a:p>
        </p:txBody>
      </p:sp>
      <p:sp>
        <p:nvSpPr>
          <p:cNvPr id="3" name="Content Placeholder 2">
            <a:extLst>
              <a:ext uri="{FF2B5EF4-FFF2-40B4-BE49-F238E27FC236}">
                <a16:creationId xmlns:a16="http://schemas.microsoft.com/office/drawing/2014/main" id="{88202459-6520-8A28-9564-7893074C5012}"/>
              </a:ext>
            </a:extLst>
          </p:cNvPr>
          <p:cNvSpPr>
            <a:spLocks noGrp="1"/>
          </p:cNvSpPr>
          <p:nvPr>
            <p:ph idx="1"/>
          </p:nvPr>
        </p:nvSpPr>
        <p:spPr>
          <a:xfrm>
            <a:off x="924443" y="1357993"/>
            <a:ext cx="10353762" cy="5031921"/>
          </a:xfrm>
        </p:spPr>
        <p:txBody>
          <a:bodyPr>
            <a:noAutofit/>
          </a:bodyPr>
          <a:lstStyle/>
          <a:p>
            <a:r>
              <a:rPr lang="en-US" sz="1400" dirty="0"/>
              <a:t>Aim: compute x^2 + 4x – 10 for an arbitrary input, save input/output data, plot the results</a:t>
            </a:r>
          </a:p>
          <a:p>
            <a:r>
              <a:rPr lang="en-US" sz="1400" dirty="0"/>
              <a:t>In main():</a:t>
            </a:r>
          </a:p>
          <a:p>
            <a:pPr lvl="1"/>
            <a:r>
              <a:rPr lang="en-US" sz="1400" dirty="0"/>
              <a:t>Create an input vector x = (start, ….., end) with </a:t>
            </a:r>
            <a:r>
              <a:rPr lang="en-US" sz="1400" dirty="0" err="1"/>
              <a:t>len</a:t>
            </a:r>
            <a:r>
              <a:rPr lang="en-US" sz="1400" dirty="0"/>
              <a:t>(x) = k</a:t>
            </a:r>
          </a:p>
          <a:p>
            <a:pPr lvl="1"/>
            <a:r>
              <a:rPr lang="en-US" sz="1400" dirty="0"/>
              <a:t>Set start = -100, end = 100, k = 1e6 initially</a:t>
            </a:r>
          </a:p>
          <a:p>
            <a:pPr lvl="1"/>
            <a:r>
              <a:rPr lang="en-US" sz="1400" dirty="0"/>
              <a:t>Create a blank vector called output</a:t>
            </a:r>
          </a:p>
          <a:p>
            <a:pPr lvl="1"/>
            <a:r>
              <a:rPr lang="en-US" sz="1400" dirty="0"/>
              <a:t>Pass input and output to a function </a:t>
            </a:r>
            <a:r>
              <a:rPr lang="en-US" sz="1400" b="1" dirty="0" err="1"/>
              <a:t>func</a:t>
            </a:r>
            <a:endParaRPr lang="en-US" sz="1400" b="1" dirty="0"/>
          </a:p>
          <a:p>
            <a:pPr lvl="1"/>
            <a:r>
              <a:rPr lang="en-US" sz="1400" dirty="0"/>
              <a:t>Pass input/output to a function called </a:t>
            </a:r>
            <a:r>
              <a:rPr lang="en-US" sz="1400" b="1" dirty="0" err="1"/>
              <a:t>write_out</a:t>
            </a:r>
            <a:endParaRPr lang="en-US" sz="1400" dirty="0"/>
          </a:p>
          <a:p>
            <a:r>
              <a:rPr lang="en-US" sz="1400" dirty="0"/>
              <a:t>In </a:t>
            </a:r>
            <a:r>
              <a:rPr lang="en-US" sz="1400" dirty="0" err="1"/>
              <a:t>func</a:t>
            </a:r>
            <a:r>
              <a:rPr lang="en-US" sz="1400" dirty="0"/>
              <a:t>():</a:t>
            </a:r>
          </a:p>
          <a:p>
            <a:pPr lvl="1"/>
            <a:r>
              <a:rPr lang="en-US" sz="1400" dirty="0"/>
              <a:t>Import memory addresses for input/output, i.e. don’t create copies</a:t>
            </a:r>
          </a:p>
          <a:p>
            <a:pPr lvl="1"/>
            <a:r>
              <a:rPr lang="en-US" sz="1400" dirty="0"/>
              <a:t>Fix input, allow output to change</a:t>
            </a:r>
          </a:p>
          <a:p>
            <a:pPr lvl="1"/>
            <a:r>
              <a:rPr lang="en-US" sz="1400" dirty="0"/>
              <a:t>Modify output according to x^2 + 4x – 10</a:t>
            </a:r>
          </a:p>
          <a:p>
            <a:r>
              <a:rPr lang="en-US" sz="1400" dirty="0"/>
              <a:t>In </a:t>
            </a:r>
            <a:r>
              <a:rPr lang="en-US" sz="1400" dirty="0" err="1"/>
              <a:t>write_out</a:t>
            </a:r>
            <a:r>
              <a:rPr lang="en-US" sz="1400" dirty="0"/>
              <a:t>():</a:t>
            </a:r>
          </a:p>
          <a:p>
            <a:pPr lvl="1"/>
            <a:r>
              <a:rPr lang="en-US" sz="1400" dirty="0"/>
              <a:t>Save data to a named python script </a:t>
            </a:r>
            <a:r>
              <a:rPr lang="en-US" sz="1400" dirty="0" err="1"/>
              <a:t>data.py</a:t>
            </a:r>
            <a:endParaRPr lang="en-US" sz="1400" dirty="0"/>
          </a:p>
          <a:p>
            <a:r>
              <a:rPr lang="en-US" sz="1400" dirty="0"/>
              <a:t>Python script:</a:t>
            </a:r>
          </a:p>
          <a:p>
            <a:pPr lvl="1"/>
            <a:r>
              <a:rPr lang="en-US" sz="1400" dirty="0"/>
              <a:t>Load in data, plot results (you can do this inside a C++ function if you like)</a:t>
            </a:r>
          </a:p>
          <a:p>
            <a:endParaRPr lang="en-GB" sz="1200" dirty="0"/>
          </a:p>
        </p:txBody>
      </p:sp>
      <p:sp>
        <p:nvSpPr>
          <p:cNvPr id="4" name="Rounded Rectangle 3">
            <a:extLst>
              <a:ext uri="{FF2B5EF4-FFF2-40B4-BE49-F238E27FC236}">
                <a16:creationId xmlns:a16="http://schemas.microsoft.com/office/drawing/2014/main" id="{7C71B349-6D24-E887-9F84-7CE051AA7C8B}"/>
              </a:ext>
            </a:extLst>
          </p:cNvPr>
          <p:cNvSpPr/>
          <p:nvPr/>
        </p:nvSpPr>
        <p:spPr>
          <a:xfrm>
            <a:off x="2770908" y="288537"/>
            <a:ext cx="6719455" cy="1069456"/>
          </a:xfrm>
          <a:prstGeom prst="roundRect">
            <a:avLst/>
          </a:prstGeom>
          <a:no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969512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dissolve">
                                      <p:cBhvr>
                                        <p:cTn id="7" dur="500"/>
                                        <p:tgtEl>
                                          <p:spTgt spid="3">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dissolve">
                                      <p:cBhvr>
                                        <p:cTn id="10" dur="500"/>
                                        <p:tgtEl>
                                          <p:spTgt spid="3">
                                            <p:txEl>
                                              <p:pRg st="2" end="2"/>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dissolve">
                                      <p:cBhvr>
                                        <p:cTn id="13" dur="500"/>
                                        <p:tgtEl>
                                          <p:spTgt spid="3">
                                            <p:txEl>
                                              <p:pRg st="3" end="3"/>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dissolve">
                                      <p:cBhvr>
                                        <p:cTn id="16" dur="500"/>
                                        <p:tgtEl>
                                          <p:spTgt spid="3">
                                            <p:txEl>
                                              <p:pRg st="4" end="4"/>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dissolve">
                                      <p:cBhvr>
                                        <p:cTn id="19" dur="500"/>
                                        <p:tgtEl>
                                          <p:spTgt spid="3">
                                            <p:txEl>
                                              <p:pRg st="5" end="5"/>
                                            </p:txEl>
                                          </p:spTgt>
                                        </p:tgtEl>
                                      </p:cBhvr>
                                    </p:animEffect>
                                  </p:childTnLst>
                                </p:cTn>
                              </p:par>
                              <p:par>
                                <p:cTn id="20" presetID="9" presetClass="entr" presetSubtype="0" fill="hold"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dissolv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dissolve">
                                      <p:cBhvr>
                                        <p:cTn id="27" dur="500"/>
                                        <p:tgtEl>
                                          <p:spTgt spid="3">
                                            <p:txEl>
                                              <p:pRg st="7" end="7"/>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dissolve">
                                      <p:cBhvr>
                                        <p:cTn id="30" dur="500"/>
                                        <p:tgtEl>
                                          <p:spTgt spid="3">
                                            <p:txEl>
                                              <p:pRg st="8" end="8"/>
                                            </p:txEl>
                                          </p:spTgt>
                                        </p:tgtEl>
                                      </p:cBhvr>
                                    </p:animEffect>
                                  </p:childTnLst>
                                </p:cTn>
                              </p:par>
                              <p:par>
                                <p:cTn id="31" presetID="9" presetClass="entr" presetSubtype="0"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dissolve">
                                      <p:cBhvr>
                                        <p:cTn id="33" dur="500"/>
                                        <p:tgtEl>
                                          <p:spTgt spid="3">
                                            <p:txEl>
                                              <p:pRg st="9" end="9"/>
                                            </p:txEl>
                                          </p:spTgt>
                                        </p:tgtEl>
                                      </p:cBhvr>
                                    </p:animEffect>
                                  </p:childTnLst>
                                </p:cTn>
                              </p:par>
                              <p:par>
                                <p:cTn id="34" presetID="9" presetClass="entr" presetSubtype="0" fill="hold"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dissolve">
                                      <p:cBhvr>
                                        <p:cTn id="36" dur="500"/>
                                        <p:tgtEl>
                                          <p:spTgt spid="3">
                                            <p:txEl>
                                              <p:pRg st="10" end="1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animEffect transition="in" filter="dissolve">
                                      <p:cBhvr>
                                        <p:cTn id="41" dur="500"/>
                                        <p:tgtEl>
                                          <p:spTgt spid="3">
                                            <p:txEl>
                                              <p:pRg st="11" end="11"/>
                                            </p:txEl>
                                          </p:spTgt>
                                        </p:tgtEl>
                                      </p:cBhvr>
                                    </p:animEffect>
                                  </p:childTnLst>
                                </p:cTn>
                              </p:par>
                              <p:par>
                                <p:cTn id="42" presetID="9" presetClass="entr" presetSubtype="0" fill="hold" nodeType="withEffect">
                                  <p:stCondLst>
                                    <p:cond delay="0"/>
                                  </p:stCondLst>
                                  <p:childTnLst>
                                    <p:set>
                                      <p:cBhvr>
                                        <p:cTn id="43" dur="1" fill="hold">
                                          <p:stCondLst>
                                            <p:cond delay="0"/>
                                          </p:stCondLst>
                                        </p:cTn>
                                        <p:tgtEl>
                                          <p:spTgt spid="3">
                                            <p:txEl>
                                              <p:pRg st="12" end="12"/>
                                            </p:txEl>
                                          </p:spTgt>
                                        </p:tgtEl>
                                        <p:attrNameLst>
                                          <p:attrName>style.visibility</p:attrName>
                                        </p:attrNameLst>
                                      </p:cBhvr>
                                      <p:to>
                                        <p:strVal val="visible"/>
                                      </p:to>
                                    </p:set>
                                    <p:animEffect transition="in" filter="dissolve">
                                      <p:cBhvr>
                                        <p:cTn id="44" dur="500"/>
                                        <p:tgtEl>
                                          <p:spTgt spid="3">
                                            <p:txEl>
                                              <p:pRg st="12" end="12"/>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9" presetClass="entr" presetSubtype="0" fill="hold" nodeType="clickEffect">
                                  <p:stCondLst>
                                    <p:cond delay="0"/>
                                  </p:stCondLst>
                                  <p:childTnLst>
                                    <p:set>
                                      <p:cBhvr>
                                        <p:cTn id="48" dur="1" fill="hold">
                                          <p:stCondLst>
                                            <p:cond delay="0"/>
                                          </p:stCondLst>
                                        </p:cTn>
                                        <p:tgtEl>
                                          <p:spTgt spid="3">
                                            <p:txEl>
                                              <p:pRg st="13" end="13"/>
                                            </p:txEl>
                                          </p:spTgt>
                                        </p:tgtEl>
                                        <p:attrNameLst>
                                          <p:attrName>style.visibility</p:attrName>
                                        </p:attrNameLst>
                                      </p:cBhvr>
                                      <p:to>
                                        <p:strVal val="visible"/>
                                      </p:to>
                                    </p:set>
                                    <p:animEffect transition="in" filter="dissolve">
                                      <p:cBhvr>
                                        <p:cTn id="49" dur="500"/>
                                        <p:tgtEl>
                                          <p:spTgt spid="3">
                                            <p:txEl>
                                              <p:pRg st="13" end="13"/>
                                            </p:txEl>
                                          </p:spTgt>
                                        </p:tgtEl>
                                      </p:cBhvr>
                                    </p:animEffect>
                                  </p:childTnLst>
                                </p:cTn>
                              </p:par>
                              <p:par>
                                <p:cTn id="50" presetID="9" presetClass="entr" presetSubtype="0" fill="hold" nodeType="withEffect">
                                  <p:stCondLst>
                                    <p:cond delay="0"/>
                                  </p:stCondLst>
                                  <p:childTnLst>
                                    <p:set>
                                      <p:cBhvr>
                                        <p:cTn id="51" dur="1" fill="hold">
                                          <p:stCondLst>
                                            <p:cond delay="0"/>
                                          </p:stCondLst>
                                        </p:cTn>
                                        <p:tgtEl>
                                          <p:spTgt spid="3">
                                            <p:txEl>
                                              <p:pRg st="14" end="14"/>
                                            </p:txEl>
                                          </p:spTgt>
                                        </p:tgtEl>
                                        <p:attrNameLst>
                                          <p:attrName>style.visibility</p:attrName>
                                        </p:attrNameLst>
                                      </p:cBhvr>
                                      <p:to>
                                        <p:strVal val="visible"/>
                                      </p:to>
                                    </p:set>
                                    <p:animEffect transition="in" filter="dissolve">
                                      <p:cBhvr>
                                        <p:cTn id="52"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F755F-37B4-2ACA-AD98-DD75A544E66C}"/>
              </a:ext>
            </a:extLst>
          </p:cNvPr>
          <p:cNvSpPr>
            <a:spLocks noGrp="1"/>
          </p:cNvSpPr>
          <p:nvPr>
            <p:ph type="title"/>
          </p:nvPr>
        </p:nvSpPr>
        <p:spPr/>
        <p:txBody>
          <a:bodyPr/>
          <a:lstStyle/>
          <a:p>
            <a:r>
              <a:rPr lang="en-GB" b="1" u="sng" dirty="0"/>
              <a:t>Classes</a:t>
            </a:r>
          </a:p>
        </p:txBody>
      </p:sp>
      <p:sp>
        <p:nvSpPr>
          <p:cNvPr id="3" name="Content Placeholder 2">
            <a:extLst>
              <a:ext uri="{FF2B5EF4-FFF2-40B4-BE49-F238E27FC236}">
                <a16:creationId xmlns:a16="http://schemas.microsoft.com/office/drawing/2014/main" id="{F015293D-ECC7-0405-EA6C-C45A2D0DDDF5}"/>
              </a:ext>
            </a:extLst>
          </p:cNvPr>
          <p:cNvSpPr>
            <a:spLocks noGrp="1"/>
          </p:cNvSpPr>
          <p:nvPr>
            <p:ph idx="1"/>
          </p:nvPr>
        </p:nvSpPr>
        <p:spPr>
          <a:effectLst/>
        </p:spPr>
        <p:txBody>
          <a:bodyPr>
            <a:normAutofit lnSpcReduction="10000"/>
          </a:bodyPr>
          <a:lstStyle/>
          <a:p>
            <a:r>
              <a:rPr lang="en-US" sz="2800" dirty="0"/>
              <a:t>Basics of Classes in C++</a:t>
            </a:r>
          </a:p>
          <a:p>
            <a:endParaRPr lang="en-US" sz="2800" dirty="0"/>
          </a:p>
          <a:p>
            <a:pPr lvl="1"/>
            <a:r>
              <a:rPr lang="en-US" dirty="0"/>
              <a:t>Attributes and Methods</a:t>
            </a:r>
          </a:p>
          <a:p>
            <a:pPr lvl="1"/>
            <a:endParaRPr lang="en-US" dirty="0"/>
          </a:p>
          <a:p>
            <a:pPr lvl="1"/>
            <a:r>
              <a:rPr lang="en-US" dirty="0"/>
              <a:t>Constructors</a:t>
            </a:r>
          </a:p>
          <a:p>
            <a:endParaRPr lang="en-US" sz="2800" dirty="0"/>
          </a:p>
          <a:p>
            <a:pPr lvl="1"/>
            <a:r>
              <a:rPr lang="en-US" dirty="0"/>
              <a:t>Access specifiers</a:t>
            </a:r>
          </a:p>
        </p:txBody>
      </p:sp>
      <p:sp>
        <p:nvSpPr>
          <p:cNvPr id="4" name="Rounded Rectangle 3">
            <a:extLst>
              <a:ext uri="{FF2B5EF4-FFF2-40B4-BE49-F238E27FC236}">
                <a16:creationId xmlns:a16="http://schemas.microsoft.com/office/drawing/2014/main" id="{A0773EF8-1258-7927-9641-4192CFAC1122}"/>
              </a:ext>
            </a:extLst>
          </p:cNvPr>
          <p:cNvSpPr/>
          <p:nvPr/>
        </p:nvSpPr>
        <p:spPr>
          <a:xfrm>
            <a:off x="4304714" y="230458"/>
            <a:ext cx="3587261" cy="1257300"/>
          </a:xfrm>
          <a:prstGeom prst="roundRect">
            <a:avLst/>
          </a:prstGeom>
          <a:noFill/>
          <a:ln w="317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291961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EDEED-CDA3-C76F-F156-C620D1EFB688}"/>
              </a:ext>
            </a:extLst>
          </p:cNvPr>
          <p:cNvSpPr>
            <a:spLocks noGrp="1"/>
          </p:cNvSpPr>
          <p:nvPr>
            <p:ph type="title"/>
          </p:nvPr>
        </p:nvSpPr>
        <p:spPr/>
        <p:txBody>
          <a:bodyPr/>
          <a:lstStyle/>
          <a:p>
            <a:r>
              <a:rPr lang="en-US" dirty="0"/>
              <a:t>Object oriented programming</a:t>
            </a:r>
            <a:endParaRPr lang="en-GB" dirty="0"/>
          </a:p>
        </p:txBody>
      </p:sp>
      <p:sp>
        <p:nvSpPr>
          <p:cNvPr id="3" name="Content Placeholder 2">
            <a:extLst>
              <a:ext uri="{FF2B5EF4-FFF2-40B4-BE49-F238E27FC236}">
                <a16:creationId xmlns:a16="http://schemas.microsoft.com/office/drawing/2014/main" id="{ECFFB1F5-C016-E8D9-6A35-83C92045B2FB}"/>
              </a:ext>
            </a:extLst>
          </p:cNvPr>
          <p:cNvSpPr>
            <a:spLocks noGrp="1"/>
          </p:cNvSpPr>
          <p:nvPr>
            <p:ph idx="1"/>
          </p:nvPr>
        </p:nvSpPr>
        <p:spPr>
          <a:xfrm>
            <a:off x="913795" y="2076450"/>
            <a:ext cx="6186252" cy="3714749"/>
          </a:xfrm>
        </p:spPr>
        <p:txBody>
          <a:bodyPr>
            <a:normAutofit fontScale="92500" lnSpcReduction="10000"/>
          </a:bodyPr>
          <a:lstStyle/>
          <a:p>
            <a:r>
              <a:rPr lang="en-US" dirty="0"/>
              <a:t>Procedural programming specifies the specific steps a </a:t>
            </a:r>
            <a:r>
              <a:rPr lang="en-US" dirty="0" err="1"/>
              <a:t>programme</a:t>
            </a:r>
            <a:r>
              <a:rPr lang="en-US" dirty="0"/>
              <a:t> must take</a:t>
            </a:r>
          </a:p>
          <a:p>
            <a:endParaRPr lang="en-US" dirty="0"/>
          </a:p>
          <a:p>
            <a:r>
              <a:rPr lang="en-US" dirty="0"/>
              <a:t>OOP creates objects that contain both data and functions</a:t>
            </a:r>
          </a:p>
          <a:p>
            <a:endParaRPr lang="en-US" dirty="0"/>
          </a:p>
          <a:p>
            <a:r>
              <a:rPr lang="en-US" dirty="0"/>
              <a:t>Why? DRY! (Don’t repeat yourself)</a:t>
            </a:r>
          </a:p>
          <a:p>
            <a:endParaRPr lang="en-GB" dirty="0"/>
          </a:p>
        </p:txBody>
      </p:sp>
      <p:pic>
        <p:nvPicPr>
          <p:cNvPr id="4" name="Picture 2" descr="Morgan Stanley on Twitter: &quot;We are excited for our Tech MD Bjarne Stroustrup  to receive the IEEE @ComputerSociety's 2018 Computer Pioneer Award for his  contributions to electronic computing with the design and">
            <a:extLst>
              <a:ext uri="{FF2B5EF4-FFF2-40B4-BE49-F238E27FC236}">
                <a16:creationId xmlns:a16="http://schemas.microsoft.com/office/drawing/2014/main" id="{21E92768-DC6F-13E1-EE32-74C59F18BA5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116"/>
          <a:stretch/>
        </p:blipFill>
        <p:spPr bwMode="auto">
          <a:xfrm>
            <a:off x="7765080" y="1837270"/>
            <a:ext cx="3502477" cy="3940482"/>
          </a:xfrm>
          <a:custGeom>
            <a:avLst/>
            <a:gdLst/>
            <a:ahLst/>
            <a:cxnLst/>
            <a:rect l="l" t="t" r="r" b="b"/>
            <a:pathLst>
              <a:path w="6095695" h="6857997">
                <a:moveTo>
                  <a:pt x="3435036" y="0"/>
                </a:moveTo>
                <a:lnTo>
                  <a:pt x="4198562" y="0"/>
                </a:lnTo>
                <a:lnTo>
                  <a:pt x="4365987" y="128761"/>
                </a:lnTo>
                <a:cubicBezTo>
                  <a:pt x="5422363" y="981944"/>
                  <a:pt x="6095695" y="2273123"/>
                  <a:pt x="6095695" y="3718209"/>
                </a:cubicBezTo>
                <a:cubicBezTo>
                  <a:pt x="6095695" y="4922447"/>
                  <a:pt x="5628104" y="6019805"/>
                  <a:pt x="4860911" y="6845880"/>
                </a:cubicBezTo>
                <a:lnTo>
                  <a:pt x="4849107" y="6857997"/>
                </a:lnTo>
                <a:lnTo>
                  <a:pt x="4253869" y="6857997"/>
                </a:lnTo>
                <a:lnTo>
                  <a:pt x="4409441" y="6719623"/>
                </a:lnTo>
                <a:cubicBezTo>
                  <a:pt x="5194330" y="5951494"/>
                  <a:pt x="5679794" y="4890334"/>
                  <a:pt x="5679794" y="3718209"/>
                </a:cubicBezTo>
                <a:cubicBezTo>
                  <a:pt x="5679794" y="2179795"/>
                  <a:pt x="4843506" y="832535"/>
                  <a:pt x="3591563" y="88079"/>
                </a:cubicBezTo>
                <a:close/>
                <a:moveTo>
                  <a:pt x="0" y="0"/>
                </a:moveTo>
                <a:lnTo>
                  <a:pt x="3177466" y="0"/>
                </a:lnTo>
                <a:lnTo>
                  <a:pt x="3353291" y="88129"/>
                </a:lnTo>
                <a:cubicBezTo>
                  <a:pt x="4668281" y="787221"/>
                  <a:pt x="5560965" y="2150692"/>
                  <a:pt x="5560965" y="3718209"/>
                </a:cubicBezTo>
                <a:cubicBezTo>
                  <a:pt x="5560965" y="4858221"/>
                  <a:pt x="5088802" y="5890308"/>
                  <a:pt x="4325417" y="6637392"/>
                </a:cubicBezTo>
                <a:lnTo>
                  <a:pt x="4077394" y="6857997"/>
                </a:lnTo>
                <a:lnTo>
                  <a:pt x="0" y="685799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6828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dissolve">
                                      <p:cBhvr>
                                        <p:cTn id="1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5767E-758F-A539-836A-E2512D8B2BD5}"/>
              </a:ext>
            </a:extLst>
          </p:cNvPr>
          <p:cNvSpPr>
            <a:spLocks noGrp="1"/>
          </p:cNvSpPr>
          <p:nvPr>
            <p:ph type="title"/>
          </p:nvPr>
        </p:nvSpPr>
        <p:spPr/>
        <p:txBody>
          <a:bodyPr/>
          <a:lstStyle/>
          <a:p>
            <a:r>
              <a:rPr lang="en-GB" dirty="0"/>
              <a:t>Classes and Objects</a:t>
            </a:r>
          </a:p>
        </p:txBody>
      </p:sp>
      <p:sp>
        <p:nvSpPr>
          <p:cNvPr id="3" name="Content Placeholder 2">
            <a:extLst>
              <a:ext uri="{FF2B5EF4-FFF2-40B4-BE49-F238E27FC236}">
                <a16:creationId xmlns:a16="http://schemas.microsoft.com/office/drawing/2014/main" id="{0637B0CD-289C-6084-98B7-6F77CBF88FB2}"/>
              </a:ext>
            </a:extLst>
          </p:cNvPr>
          <p:cNvSpPr>
            <a:spLocks noGrp="1"/>
          </p:cNvSpPr>
          <p:nvPr>
            <p:ph idx="1"/>
          </p:nvPr>
        </p:nvSpPr>
        <p:spPr>
          <a:xfrm>
            <a:off x="913795" y="2076450"/>
            <a:ext cx="5755946" cy="3714749"/>
          </a:xfrm>
        </p:spPr>
        <p:txBody>
          <a:bodyPr>
            <a:normAutofit fontScale="92500" lnSpcReduction="20000"/>
          </a:bodyPr>
          <a:lstStyle/>
          <a:p>
            <a:r>
              <a:rPr lang="en-US" sz="2800" dirty="0"/>
              <a:t>A ‘</a:t>
            </a:r>
            <a:r>
              <a:rPr lang="en-US" sz="2800" dirty="0">
                <a:solidFill>
                  <a:srgbClr val="00B050"/>
                </a:solidFill>
              </a:rPr>
              <a:t>Class</a:t>
            </a:r>
            <a:r>
              <a:rPr lang="en-US" sz="2800" dirty="0"/>
              <a:t>’ is a template for an ‘Object’</a:t>
            </a:r>
          </a:p>
          <a:p>
            <a:endParaRPr lang="en-US" sz="2800" dirty="0"/>
          </a:p>
          <a:p>
            <a:r>
              <a:rPr lang="en-US" sz="2800" dirty="0"/>
              <a:t>An ‘</a:t>
            </a:r>
            <a:r>
              <a:rPr lang="en-US" sz="2800" dirty="0">
                <a:solidFill>
                  <a:schemeClr val="accent2"/>
                </a:solidFill>
              </a:rPr>
              <a:t>Object</a:t>
            </a:r>
            <a:r>
              <a:rPr lang="en-US" sz="2800" dirty="0"/>
              <a:t>’ is an instance of a Class</a:t>
            </a:r>
          </a:p>
          <a:p>
            <a:endParaRPr lang="en-US" sz="2800" dirty="0"/>
          </a:p>
          <a:p>
            <a:r>
              <a:rPr lang="en-US" sz="2800" dirty="0"/>
              <a:t>E.g. for the ’Car’ class, you may have ‘Volvo’, ‘Audi’ and ‘Ford’ objects</a:t>
            </a:r>
          </a:p>
          <a:p>
            <a:endParaRPr lang="en-GB" dirty="0"/>
          </a:p>
        </p:txBody>
      </p:sp>
      <p:pic>
        <p:nvPicPr>
          <p:cNvPr id="4" name="Picture 2" descr="Car silhouette logo template, design vector icon illustration. 2953593  Vector Art at Vecteezy">
            <a:extLst>
              <a:ext uri="{FF2B5EF4-FFF2-40B4-BE49-F238E27FC236}">
                <a16:creationId xmlns:a16="http://schemas.microsoft.com/office/drawing/2014/main" id="{92B57F3A-F337-472C-D8AA-F62DDA6C58C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736" t="33592" r="14690" b="35879"/>
          <a:stretch/>
        </p:blipFill>
        <p:spPr bwMode="auto">
          <a:xfrm>
            <a:off x="7605159" y="1487758"/>
            <a:ext cx="1902373" cy="872358"/>
          </a:xfrm>
          <a:prstGeom prst="rect">
            <a:avLst/>
          </a:prstGeom>
          <a:noFill/>
          <a:ln w="31750">
            <a:solidFill>
              <a:srgbClr val="92D050"/>
            </a:solidFill>
          </a:ln>
          <a:extLst>
            <a:ext uri="{909E8E84-426E-40DD-AFC4-6F175D3DCCD1}">
              <a14:hiddenFill xmlns:a14="http://schemas.microsoft.com/office/drawing/2010/main">
                <a:solidFill>
                  <a:srgbClr val="FFFFFF"/>
                </a:solidFill>
              </a14:hiddenFill>
            </a:ext>
          </a:extLst>
        </p:spPr>
      </p:pic>
      <p:pic>
        <p:nvPicPr>
          <p:cNvPr id="5" name="Picture 4" descr="Volvo Selekt">
            <a:extLst>
              <a:ext uri="{FF2B5EF4-FFF2-40B4-BE49-F238E27FC236}">
                <a16:creationId xmlns:a16="http://schemas.microsoft.com/office/drawing/2014/main" id="{E48FB76A-E655-1FCD-5D7F-E249040E34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9741" y="3097102"/>
            <a:ext cx="2414997" cy="1812192"/>
          </a:xfrm>
          <a:prstGeom prst="rect">
            <a:avLst/>
          </a:prstGeom>
          <a:noFill/>
          <a:ln w="31750">
            <a:solidFill>
              <a:schemeClr val="accent2"/>
            </a:solidFill>
          </a:ln>
          <a:extLst>
            <a:ext uri="{909E8E84-426E-40DD-AFC4-6F175D3DCCD1}">
              <a14:hiddenFill xmlns:a14="http://schemas.microsoft.com/office/drawing/2010/main">
                <a:solidFill>
                  <a:srgbClr val="FFFFFF"/>
                </a:solidFill>
              </a14:hiddenFill>
            </a:ext>
          </a:extLst>
        </p:spPr>
      </p:pic>
      <p:pic>
        <p:nvPicPr>
          <p:cNvPr id="6" name="Picture 6" descr="Audi | View Latest Models | AutoTrader UK">
            <a:extLst>
              <a:ext uri="{FF2B5EF4-FFF2-40B4-BE49-F238E27FC236}">
                <a16:creationId xmlns:a16="http://schemas.microsoft.com/office/drawing/2014/main" id="{EE5AAC49-FF03-F30D-3F0C-333B5C23BE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06460" y="2959362"/>
            <a:ext cx="2145790" cy="1609343"/>
          </a:xfrm>
          <a:prstGeom prst="rect">
            <a:avLst/>
          </a:prstGeom>
          <a:noFill/>
          <a:ln w="31750">
            <a:solidFill>
              <a:schemeClr val="accent2"/>
            </a:solid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924FFDB-D439-6C37-7962-39209D6E65D7}"/>
              </a:ext>
            </a:extLst>
          </p:cNvPr>
          <p:cNvSpPr txBox="1"/>
          <p:nvPr/>
        </p:nvSpPr>
        <p:spPr>
          <a:xfrm>
            <a:off x="10581266" y="5265661"/>
            <a:ext cx="45719" cy="66930"/>
          </a:xfrm>
          <a:prstGeom prst="rect">
            <a:avLst/>
          </a:prstGeom>
          <a:noFill/>
        </p:spPr>
        <p:txBody>
          <a:bodyPr wrap="square" rtlCol="0">
            <a:spAutoFit/>
          </a:bodyPr>
          <a:lstStyle/>
          <a:p>
            <a:endParaRPr lang="en-US" dirty="0"/>
          </a:p>
        </p:txBody>
      </p:sp>
      <p:pic>
        <p:nvPicPr>
          <p:cNvPr id="8" name="Picture 8" descr="Ford | View Latest Models | AutoTrader UK">
            <a:extLst>
              <a:ext uri="{FF2B5EF4-FFF2-40B4-BE49-F238E27FC236}">
                <a16:creationId xmlns:a16="http://schemas.microsoft.com/office/drawing/2014/main" id="{1CB36F2E-429B-F590-B20E-41A6FFADAF5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84738" y="4609901"/>
            <a:ext cx="2145791" cy="1609343"/>
          </a:xfrm>
          <a:prstGeom prst="rect">
            <a:avLst/>
          </a:prstGeom>
          <a:noFill/>
          <a:ln w="31750">
            <a:solidFill>
              <a:schemeClr val="accent2"/>
            </a:solidFill>
          </a:ln>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84B3A065-D847-2493-1710-3F6797DE9172}"/>
              </a:ext>
            </a:extLst>
          </p:cNvPr>
          <p:cNvSpPr txBox="1"/>
          <p:nvPr/>
        </p:nvSpPr>
        <p:spPr>
          <a:xfrm>
            <a:off x="9113704" y="6557454"/>
            <a:ext cx="184731" cy="369332"/>
          </a:xfrm>
          <a:prstGeom prst="rect">
            <a:avLst/>
          </a:prstGeom>
          <a:noFill/>
        </p:spPr>
        <p:txBody>
          <a:bodyPr wrap="none" rtlCol="0">
            <a:spAutoFit/>
          </a:bodyPr>
          <a:lstStyle/>
          <a:p>
            <a:endParaRPr lang="en-GB" dirty="0"/>
          </a:p>
        </p:txBody>
      </p:sp>
    </p:spTree>
    <p:extLst>
      <p:ext uri="{BB962C8B-B14F-4D97-AF65-F5344CB8AC3E}">
        <p14:creationId xmlns:p14="http://schemas.microsoft.com/office/powerpoint/2010/main" val="4005752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dissolve">
                                      <p:cBhvr>
                                        <p:cTn id="12" dur="500"/>
                                        <p:tgtEl>
                                          <p:spTgt spid="3">
                                            <p:txEl>
                                              <p:pRg st="4" end="4"/>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dissolve">
                                      <p:cBhvr>
                                        <p:cTn id="15" dur="500"/>
                                        <p:tgtEl>
                                          <p:spTgt spid="6"/>
                                        </p:tgtEl>
                                      </p:cBhvr>
                                    </p:animEffect>
                                  </p:childTnLst>
                                </p:cTn>
                              </p:par>
                              <p:par>
                                <p:cTn id="16" presetID="9" presetClass="entr" presetSubtype="0" fill="hold" grpId="0" nodeType="withEffect" nodePh="1">
                                  <p:stCondLst>
                                    <p:cond delay="0"/>
                                  </p:stCondLst>
                                  <p:endCondLst>
                                    <p:cond evt="begin" delay="0">
                                      <p:tn val="16"/>
                                    </p:cond>
                                  </p:endCondLst>
                                  <p:childTnLst>
                                    <p:set>
                                      <p:cBhvr>
                                        <p:cTn id="17" dur="1" fill="hold">
                                          <p:stCondLst>
                                            <p:cond delay="0"/>
                                          </p:stCondLst>
                                        </p:cTn>
                                        <p:tgtEl>
                                          <p:spTgt spid="7"/>
                                        </p:tgtEl>
                                        <p:attrNameLst>
                                          <p:attrName>style.visibility</p:attrName>
                                        </p:attrNameLst>
                                      </p:cBhvr>
                                      <p:to>
                                        <p:strVal val="visible"/>
                                      </p:to>
                                    </p:set>
                                    <p:animEffect transition="in" filter="dissolve">
                                      <p:cBhvr>
                                        <p:cTn id="18" dur="500"/>
                                        <p:tgtEl>
                                          <p:spTgt spid="7"/>
                                        </p:tgtEl>
                                      </p:cBhvr>
                                    </p:animEffect>
                                  </p:childTnLst>
                                </p:cTn>
                              </p:par>
                              <p:par>
                                <p:cTn id="19" presetID="9"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dissolve">
                                      <p:cBhvr>
                                        <p:cTn id="21" dur="500"/>
                                        <p:tgtEl>
                                          <p:spTgt spid="8"/>
                                        </p:tgtEl>
                                      </p:cBhvr>
                                    </p:animEffect>
                                  </p:childTnLst>
                                </p:cTn>
                              </p:par>
                              <p:par>
                                <p:cTn id="22" presetID="9"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dissolv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EF2E6-A95D-49EF-8C74-177712C8AFA9}"/>
              </a:ext>
            </a:extLst>
          </p:cNvPr>
          <p:cNvSpPr>
            <a:spLocks noGrp="1"/>
          </p:cNvSpPr>
          <p:nvPr>
            <p:ph type="title"/>
          </p:nvPr>
        </p:nvSpPr>
        <p:spPr/>
        <p:txBody>
          <a:bodyPr/>
          <a:lstStyle/>
          <a:p>
            <a:r>
              <a:rPr lang="en-GB" dirty="0"/>
              <a:t>Aim of Workshop Four</a:t>
            </a:r>
          </a:p>
        </p:txBody>
      </p:sp>
      <p:sp>
        <p:nvSpPr>
          <p:cNvPr id="3" name="Content Placeholder 2">
            <a:extLst>
              <a:ext uri="{FF2B5EF4-FFF2-40B4-BE49-F238E27FC236}">
                <a16:creationId xmlns:a16="http://schemas.microsoft.com/office/drawing/2014/main" id="{76276D40-11CE-8B69-2454-0670D2430AB0}"/>
              </a:ext>
            </a:extLst>
          </p:cNvPr>
          <p:cNvSpPr>
            <a:spLocks noGrp="1"/>
          </p:cNvSpPr>
          <p:nvPr>
            <p:ph idx="1"/>
          </p:nvPr>
        </p:nvSpPr>
        <p:spPr/>
        <p:txBody>
          <a:bodyPr/>
          <a:lstStyle/>
          <a:p>
            <a:r>
              <a:rPr lang="en-GB" dirty="0"/>
              <a:t>Homework recap</a:t>
            </a:r>
          </a:p>
          <a:p>
            <a:endParaRPr lang="en-GB" dirty="0"/>
          </a:p>
          <a:p>
            <a:r>
              <a:rPr lang="en-GB" dirty="0"/>
              <a:t>Classes in C++</a:t>
            </a:r>
          </a:p>
          <a:p>
            <a:endParaRPr lang="en-GB" dirty="0"/>
          </a:p>
          <a:p>
            <a:r>
              <a:rPr lang="en-GB" dirty="0"/>
              <a:t>Monte Carlo</a:t>
            </a:r>
          </a:p>
          <a:p>
            <a:endParaRPr lang="en-GB" dirty="0"/>
          </a:p>
        </p:txBody>
      </p:sp>
    </p:spTree>
    <p:extLst>
      <p:ext uri="{BB962C8B-B14F-4D97-AF65-F5344CB8AC3E}">
        <p14:creationId xmlns:p14="http://schemas.microsoft.com/office/powerpoint/2010/main" val="2355384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dissolve">
                                      <p:cBhvr>
                                        <p:cTn id="1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A7852-5D9D-AF15-C394-D5B5A5EECC6E}"/>
              </a:ext>
            </a:extLst>
          </p:cNvPr>
          <p:cNvSpPr>
            <a:spLocks noGrp="1"/>
          </p:cNvSpPr>
          <p:nvPr>
            <p:ph type="title"/>
          </p:nvPr>
        </p:nvSpPr>
        <p:spPr/>
        <p:txBody>
          <a:bodyPr/>
          <a:lstStyle/>
          <a:p>
            <a:r>
              <a:rPr lang="en-GB" dirty="0"/>
              <a:t>Classes and Objects</a:t>
            </a:r>
          </a:p>
        </p:txBody>
      </p:sp>
      <p:sp>
        <p:nvSpPr>
          <p:cNvPr id="3" name="Content Placeholder 2">
            <a:extLst>
              <a:ext uri="{FF2B5EF4-FFF2-40B4-BE49-F238E27FC236}">
                <a16:creationId xmlns:a16="http://schemas.microsoft.com/office/drawing/2014/main" id="{0BE62B4F-070B-4C4D-27EA-5F71A4AB17D7}"/>
              </a:ext>
            </a:extLst>
          </p:cNvPr>
          <p:cNvSpPr>
            <a:spLocks noGrp="1"/>
          </p:cNvSpPr>
          <p:nvPr>
            <p:ph idx="1"/>
          </p:nvPr>
        </p:nvSpPr>
        <p:spPr>
          <a:xfrm>
            <a:off x="913795" y="2076450"/>
            <a:ext cx="6218525" cy="3714749"/>
          </a:xfrm>
        </p:spPr>
        <p:txBody>
          <a:bodyPr>
            <a:normAutofit fontScale="92500" lnSpcReduction="10000"/>
          </a:bodyPr>
          <a:lstStyle/>
          <a:p>
            <a:r>
              <a:rPr lang="en-US" sz="2800" dirty="0"/>
              <a:t>Classes have </a:t>
            </a:r>
            <a:r>
              <a:rPr lang="en-US" sz="2800" b="1" dirty="0"/>
              <a:t>attributes </a:t>
            </a:r>
            <a:r>
              <a:rPr lang="en-US" sz="2800" dirty="0"/>
              <a:t>(variables, e.g. weight, </a:t>
            </a:r>
            <a:r>
              <a:rPr lang="en-US" sz="2800" dirty="0" err="1"/>
              <a:t>colour</a:t>
            </a:r>
            <a:r>
              <a:rPr lang="en-US" sz="2800" dirty="0"/>
              <a:t>)</a:t>
            </a:r>
          </a:p>
          <a:p>
            <a:endParaRPr lang="en-US" sz="2800" b="1" dirty="0"/>
          </a:p>
          <a:p>
            <a:r>
              <a:rPr lang="en-US" sz="2800" dirty="0"/>
              <a:t>Classes have </a:t>
            </a:r>
            <a:r>
              <a:rPr lang="en-US" sz="2800" b="1" dirty="0"/>
              <a:t>methods </a:t>
            </a:r>
            <a:r>
              <a:rPr lang="en-US" sz="2800" dirty="0"/>
              <a:t>(functions, e.g. brake, open door)</a:t>
            </a:r>
          </a:p>
          <a:p>
            <a:endParaRPr lang="en-US" sz="2800" dirty="0"/>
          </a:p>
          <a:p>
            <a:r>
              <a:rPr lang="en-US" sz="2800" dirty="0"/>
              <a:t>Attributes and functions are referred to as </a:t>
            </a:r>
            <a:r>
              <a:rPr lang="en-US" sz="2800" b="1" dirty="0"/>
              <a:t>class members</a:t>
            </a:r>
          </a:p>
          <a:p>
            <a:endParaRPr lang="en-GB" dirty="0"/>
          </a:p>
        </p:txBody>
      </p:sp>
      <p:sp>
        <p:nvSpPr>
          <p:cNvPr id="4" name="TextBox 3">
            <a:extLst>
              <a:ext uri="{FF2B5EF4-FFF2-40B4-BE49-F238E27FC236}">
                <a16:creationId xmlns:a16="http://schemas.microsoft.com/office/drawing/2014/main" id="{1F5E16B2-7973-F687-65C9-34A6C0F1526A}"/>
              </a:ext>
            </a:extLst>
          </p:cNvPr>
          <p:cNvSpPr txBox="1"/>
          <p:nvPr/>
        </p:nvSpPr>
        <p:spPr>
          <a:xfrm>
            <a:off x="9273647" y="3261780"/>
            <a:ext cx="1701107" cy="523220"/>
          </a:xfrm>
          <a:prstGeom prst="rect">
            <a:avLst/>
          </a:prstGeom>
          <a:noFill/>
        </p:spPr>
        <p:txBody>
          <a:bodyPr wrap="none" rtlCol="0">
            <a:spAutoFit/>
          </a:bodyPr>
          <a:lstStyle/>
          <a:p>
            <a:r>
              <a:rPr lang="en-US" sz="2800" dirty="0">
                <a:solidFill>
                  <a:schemeClr val="bg1"/>
                </a:solidFill>
              </a:rPr>
              <a:t>Attributes</a:t>
            </a:r>
          </a:p>
        </p:txBody>
      </p:sp>
      <p:sp>
        <p:nvSpPr>
          <p:cNvPr id="5" name="TextBox 4">
            <a:extLst>
              <a:ext uri="{FF2B5EF4-FFF2-40B4-BE49-F238E27FC236}">
                <a16:creationId xmlns:a16="http://schemas.microsoft.com/office/drawing/2014/main" id="{03B0832D-D2D8-74AF-567E-A80754ADFAA0}"/>
              </a:ext>
            </a:extLst>
          </p:cNvPr>
          <p:cNvSpPr txBox="1"/>
          <p:nvPr/>
        </p:nvSpPr>
        <p:spPr>
          <a:xfrm>
            <a:off x="9329919" y="3859602"/>
            <a:ext cx="1531188" cy="523220"/>
          </a:xfrm>
          <a:prstGeom prst="rect">
            <a:avLst/>
          </a:prstGeom>
          <a:noFill/>
        </p:spPr>
        <p:txBody>
          <a:bodyPr wrap="none" rtlCol="0">
            <a:spAutoFit/>
          </a:bodyPr>
          <a:lstStyle/>
          <a:p>
            <a:r>
              <a:rPr lang="en-US" sz="2800" dirty="0">
                <a:solidFill>
                  <a:schemeClr val="bg1"/>
                </a:solidFill>
              </a:rPr>
              <a:t>Methods</a:t>
            </a:r>
          </a:p>
        </p:txBody>
      </p:sp>
      <p:sp>
        <p:nvSpPr>
          <p:cNvPr id="6" name="Rectangle 5">
            <a:extLst>
              <a:ext uri="{FF2B5EF4-FFF2-40B4-BE49-F238E27FC236}">
                <a16:creationId xmlns:a16="http://schemas.microsoft.com/office/drawing/2014/main" id="{DE936E66-3828-D692-977E-1241AD68CB27}"/>
              </a:ext>
            </a:extLst>
          </p:cNvPr>
          <p:cNvSpPr/>
          <p:nvPr/>
        </p:nvSpPr>
        <p:spPr>
          <a:xfrm>
            <a:off x="8954965" y="2980328"/>
            <a:ext cx="2460748" cy="1609344"/>
          </a:xfrm>
          <a:prstGeom prst="rect">
            <a:avLst/>
          </a:prstGeom>
          <a:noFill/>
          <a:ln w="149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387131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dissolve">
                                      <p:cBhvr>
                                        <p:cTn id="10" dur="500"/>
                                        <p:tgtEl>
                                          <p:spTgt spid="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dissolve">
                                      <p:cBhvr>
                                        <p:cTn id="15"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655D3-4DD7-8DBB-DE58-E9F0F2899EF4}"/>
              </a:ext>
            </a:extLst>
          </p:cNvPr>
          <p:cNvSpPr>
            <a:spLocks noGrp="1"/>
          </p:cNvSpPr>
          <p:nvPr>
            <p:ph type="title"/>
          </p:nvPr>
        </p:nvSpPr>
        <p:spPr/>
        <p:txBody>
          <a:bodyPr/>
          <a:lstStyle/>
          <a:p>
            <a:pPr algn="l"/>
            <a:r>
              <a:rPr lang="en-GB" dirty="0"/>
              <a:t>Classes: Attributes</a:t>
            </a:r>
          </a:p>
        </p:txBody>
      </p:sp>
      <p:sp>
        <p:nvSpPr>
          <p:cNvPr id="4" name="TextBox 3">
            <a:extLst>
              <a:ext uri="{FF2B5EF4-FFF2-40B4-BE49-F238E27FC236}">
                <a16:creationId xmlns:a16="http://schemas.microsoft.com/office/drawing/2014/main" id="{4CF10B88-F0B1-28BE-B9B9-48EACCB4E2D7}"/>
              </a:ext>
            </a:extLst>
          </p:cNvPr>
          <p:cNvSpPr txBox="1"/>
          <p:nvPr/>
        </p:nvSpPr>
        <p:spPr>
          <a:xfrm>
            <a:off x="3132535" y="1868805"/>
            <a:ext cx="6093618" cy="4708981"/>
          </a:xfrm>
          <a:prstGeom prst="rect">
            <a:avLst/>
          </a:prstGeom>
          <a:solidFill>
            <a:schemeClr val="bg1"/>
          </a:solidFill>
          <a:ln w="31750">
            <a:solidFill>
              <a:srgbClr val="FF0000"/>
            </a:solidFill>
          </a:ln>
        </p:spPr>
        <p:txBody>
          <a:bodyPr wrap="square">
            <a:spAutoFit/>
          </a:bodyPr>
          <a:lstStyle/>
          <a:p>
            <a:r>
              <a:rPr lang="en-GB" sz="1200" b="0" dirty="0">
                <a:solidFill>
                  <a:srgbClr val="F92672"/>
                </a:solidFill>
                <a:effectLst/>
                <a:latin typeface="Menlo" panose="020B0609030804020204" pitchFamily="49" charset="0"/>
              </a:rPr>
              <a:t>#include</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&lt;iostream&gt;</a:t>
            </a:r>
            <a:endParaRPr lang="en-GB" sz="1200" b="0" dirty="0">
              <a:solidFill>
                <a:srgbClr val="F8F8F2"/>
              </a:solidFill>
              <a:effectLst/>
              <a:latin typeface="Menlo" panose="020B0609030804020204" pitchFamily="49" charset="0"/>
            </a:endParaRPr>
          </a:p>
          <a:p>
            <a:br>
              <a:rPr lang="en-GB" sz="1200" b="0" dirty="0">
                <a:solidFill>
                  <a:srgbClr val="F8F8F2"/>
                </a:solidFill>
                <a:effectLst/>
                <a:latin typeface="Menlo" panose="020B0609030804020204" pitchFamily="49" charset="0"/>
              </a:rPr>
            </a:br>
            <a:r>
              <a:rPr lang="en-GB" sz="1200" b="0" dirty="0">
                <a:solidFill>
                  <a:srgbClr val="F92672"/>
                </a:solidFill>
                <a:effectLst/>
                <a:latin typeface="Menlo" panose="020B0609030804020204" pitchFamily="49" charset="0"/>
              </a:rPr>
              <a:t>using</a:t>
            </a:r>
            <a:r>
              <a:rPr lang="en-GB" sz="1200" b="0" dirty="0">
                <a:solidFill>
                  <a:srgbClr val="F8F8F2"/>
                </a:solidFill>
                <a:effectLst/>
                <a:latin typeface="Menlo" panose="020B0609030804020204" pitchFamily="49" charset="0"/>
              </a:rPr>
              <a:t> </a:t>
            </a:r>
            <a:r>
              <a:rPr lang="en-GB" sz="1200" b="0" i="1" dirty="0">
                <a:solidFill>
                  <a:srgbClr val="66D9EF"/>
                </a:solidFill>
                <a:effectLst/>
                <a:latin typeface="Menlo" panose="020B0609030804020204" pitchFamily="49" charset="0"/>
              </a:rPr>
              <a:t>namespace</a:t>
            </a:r>
            <a:r>
              <a:rPr lang="en-GB" sz="1200" b="0" dirty="0">
                <a:solidFill>
                  <a:srgbClr val="F8F8F2"/>
                </a:solidFill>
                <a:effectLst/>
                <a:latin typeface="Menlo" panose="020B0609030804020204" pitchFamily="49" charset="0"/>
              </a:rPr>
              <a:t> </a:t>
            </a:r>
            <a:r>
              <a:rPr lang="en-GB" sz="1200" b="0" u="sng" dirty="0">
                <a:solidFill>
                  <a:srgbClr val="A6E22E"/>
                </a:solidFill>
                <a:effectLst/>
                <a:latin typeface="Menlo" panose="020B0609030804020204" pitchFamily="49" charset="0"/>
              </a:rPr>
              <a:t>std</a:t>
            </a:r>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r>
              <a:rPr lang="en-GB" sz="1200" b="0" i="1" dirty="0">
                <a:solidFill>
                  <a:srgbClr val="66D9EF"/>
                </a:solidFill>
                <a:effectLst/>
                <a:latin typeface="Menlo" panose="020B0609030804020204" pitchFamily="49" charset="0"/>
              </a:rPr>
              <a:t>class</a:t>
            </a:r>
            <a:r>
              <a:rPr lang="en-GB" sz="1200" b="0" dirty="0">
                <a:solidFill>
                  <a:srgbClr val="F8F8F2"/>
                </a:solidFill>
                <a:effectLst/>
                <a:latin typeface="Menlo" panose="020B0609030804020204" pitchFamily="49" charset="0"/>
              </a:rPr>
              <a:t> </a:t>
            </a:r>
            <a:r>
              <a:rPr lang="en-GB" sz="1200" b="0" u="sng" dirty="0">
                <a:solidFill>
                  <a:srgbClr val="A6E22E"/>
                </a:solidFill>
                <a:effectLst/>
                <a:latin typeface="Menlo" panose="020B0609030804020204" pitchFamily="49" charset="0"/>
              </a:rPr>
              <a:t>Car</a:t>
            </a:r>
            <a:r>
              <a:rPr lang="en-GB" sz="1200" b="0" dirty="0">
                <a:solidFill>
                  <a:srgbClr val="F8F8F2"/>
                </a:solidFill>
                <a:effectLst/>
                <a:latin typeface="Menlo" panose="020B0609030804020204" pitchFamily="49" charset="0"/>
              </a:rPr>
              <a:t> {</a:t>
            </a:r>
            <a:r>
              <a:rPr lang="en-GB" sz="1200" b="0" dirty="0">
                <a:solidFill>
                  <a:srgbClr val="88846F"/>
                </a:solidFill>
                <a:effectLst/>
                <a:latin typeface="Menlo" panose="020B0609030804020204" pitchFamily="49" charset="0"/>
              </a:rPr>
              <a:t> // The class</a:t>
            </a:r>
            <a:endParaRPr lang="en-GB" sz="1200" b="0" dirty="0">
              <a:solidFill>
                <a:srgbClr val="F8F8F2"/>
              </a:solidFill>
              <a:effectLst/>
              <a:latin typeface="Menlo" panose="020B0609030804020204" pitchFamily="49" charset="0"/>
            </a:endParaRPr>
          </a:p>
          <a:p>
            <a:r>
              <a:rPr lang="en-GB" sz="1200" b="0" i="1" dirty="0">
                <a:solidFill>
                  <a:srgbClr val="66D9EF"/>
                </a:solidFill>
                <a:effectLst/>
                <a:latin typeface="Menlo" panose="020B0609030804020204" pitchFamily="49" charset="0"/>
              </a:rPr>
              <a:t>public:</a:t>
            </a:r>
            <a:r>
              <a:rPr lang="en-GB" sz="1200" b="0" dirty="0">
                <a:solidFill>
                  <a:srgbClr val="88846F"/>
                </a:solidFill>
                <a:effectLst/>
                <a:latin typeface="Menlo" panose="020B0609030804020204" pitchFamily="49" charset="0"/>
              </a:rPr>
              <a:t> // Access specifier</a:t>
            </a:r>
            <a:endParaRPr lang="en-GB" sz="1200" b="0" dirty="0">
              <a:solidFill>
                <a:srgbClr val="F8F8F2"/>
              </a:solidFill>
              <a:effectLst/>
              <a:latin typeface="Menlo" panose="020B0609030804020204" pitchFamily="49" charset="0"/>
            </a:endParaRPr>
          </a:p>
          <a:p>
            <a:r>
              <a:rPr lang="en-GB" sz="1200" b="0" i="1" dirty="0">
                <a:solidFill>
                  <a:srgbClr val="66D9EF"/>
                </a:solidFill>
                <a:effectLst/>
                <a:latin typeface="Menlo" panose="020B0609030804020204" pitchFamily="49" charset="0"/>
              </a:rPr>
              <a:t>int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n_seats</a:t>
            </a:r>
            <a:r>
              <a:rPr lang="en-GB" sz="1200" b="0" dirty="0">
                <a:solidFill>
                  <a:srgbClr val="F8F8F2"/>
                </a:solidFill>
                <a:effectLst/>
                <a:latin typeface="Menlo" panose="020B0609030804020204" pitchFamily="49" charset="0"/>
              </a:rPr>
              <a:t>;</a:t>
            </a:r>
            <a:r>
              <a:rPr lang="en-GB" sz="1200" b="0" dirty="0">
                <a:solidFill>
                  <a:srgbClr val="88846F"/>
                </a:solidFill>
                <a:effectLst/>
                <a:latin typeface="Menlo" panose="020B0609030804020204" pitchFamily="49" charset="0"/>
              </a:rPr>
              <a:t> // Attribute (int variable)</a:t>
            </a:r>
            <a:endParaRPr lang="en-GB" sz="1200" b="0" dirty="0">
              <a:solidFill>
                <a:srgbClr val="F8F8F2"/>
              </a:solidFill>
              <a:effectLst/>
              <a:latin typeface="Menlo" panose="020B0609030804020204" pitchFamily="49" charset="0"/>
            </a:endParaRPr>
          </a:p>
          <a:p>
            <a:r>
              <a:rPr lang="en-GB" sz="1200" b="0" dirty="0">
                <a:solidFill>
                  <a:srgbClr val="F8F8F2"/>
                </a:solidFill>
                <a:effectLst/>
                <a:latin typeface="Menlo" panose="020B0609030804020204" pitchFamily="49" charset="0"/>
              </a:rPr>
              <a:t>string brand;</a:t>
            </a:r>
            <a:r>
              <a:rPr lang="en-GB" sz="1200" b="0" dirty="0">
                <a:solidFill>
                  <a:srgbClr val="88846F"/>
                </a:solidFill>
                <a:effectLst/>
                <a:latin typeface="Menlo" panose="020B0609030804020204" pitchFamily="49" charset="0"/>
              </a:rPr>
              <a:t> // Attribute (string variable)</a:t>
            </a:r>
            <a:endParaRPr lang="en-GB" sz="1200" b="0" dirty="0">
              <a:solidFill>
                <a:srgbClr val="F8F8F2"/>
              </a:solidFill>
              <a:effectLst/>
              <a:latin typeface="Menlo" panose="020B0609030804020204" pitchFamily="49" charset="0"/>
            </a:endParaRPr>
          </a:p>
          <a:p>
            <a:r>
              <a:rPr lang="en-GB" sz="1200" b="0" dirty="0">
                <a:solidFill>
                  <a:srgbClr val="F8F8F2"/>
                </a:solidFill>
                <a:effectLst/>
                <a:latin typeface="Menlo" panose="020B0609030804020204" pitchFamily="49" charset="0"/>
              </a:rPr>
              <a:t>string </a:t>
            </a:r>
            <a:r>
              <a:rPr lang="en-GB" sz="1200" dirty="0">
                <a:solidFill>
                  <a:srgbClr val="F8F8F2"/>
                </a:solidFill>
                <a:latin typeface="Menlo" panose="020B0609030804020204" pitchFamily="49" charset="0"/>
              </a:rPr>
              <a:t>model</a:t>
            </a:r>
            <a:r>
              <a:rPr lang="en-GB" sz="1200" b="0" dirty="0">
                <a:solidFill>
                  <a:srgbClr val="F8F8F2"/>
                </a:solidFill>
                <a:effectLst/>
                <a:latin typeface="Menlo" panose="020B0609030804020204" pitchFamily="49" charset="0"/>
              </a:rPr>
              <a:t>;</a:t>
            </a:r>
            <a:r>
              <a:rPr lang="en-GB" sz="1200" b="0" dirty="0">
                <a:solidFill>
                  <a:srgbClr val="88846F"/>
                </a:solidFill>
                <a:effectLst/>
                <a:latin typeface="Menlo" panose="020B0609030804020204" pitchFamily="49" charset="0"/>
              </a:rPr>
              <a:t> // Attribute (string variable)</a:t>
            </a:r>
            <a:endParaRPr lang="en-GB" sz="1200" b="0" dirty="0">
              <a:solidFill>
                <a:srgbClr val="F8F8F2"/>
              </a:solidFill>
              <a:effectLst/>
              <a:latin typeface="Menlo" panose="020B0609030804020204" pitchFamily="49" charset="0"/>
            </a:endParaRPr>
          </a:p>
          <a:p>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r>
              <a:rPr lang="en-GB" sz="1200" b="0" i="1" dirty="0">
                <a:solidFill>
                  <a:srgbClr val="66D9EF"/>
                </a:solidFill>
                <a:effectLst/>
                <a:latin typeface="Menlo" panose="020B0609030804020204" pitchFamily="49" charset="0"/>
              </a:rPr>
              <a:t>int</a:t>
            </a:r>
            <a:r>
              <a:rPr lang="en-GB" sz="1200" b="0" dirty="0">
                <a:solidFill>
                  <a:srgbClr val="F8F8F2"/>
                </a:solidFill>
                <a:effectLst/>
                <a:latin typeface="Menlo" panose="020B0609030804020204" pitchFamily="49" charset="0"/>
              </a:rPr>
              <a:t> </a:t>
            </a:r>
            <a:r>
              <a:rPr lang="en-GB" sz="1200" b="0" dirty="0">
                <a:solidFill>
                  <a:srgbClr val="A6E22E"/>
                </a:solidFill>
                <a:effectLst/>
                <a:latin typeface="Menlo" panose="020B0609030804020204" pitchFamily="49" charset="0"/>
              </a:rPr>
              <a:t>main</a:t>
            </a:r>
            <a:r>
              <a:rPr lang="en-GB" sz="1200" b="0" dirty="0">
                <a:solidFill>
                  <a:srgbClr val="F8F8F2"/>
                </a:solidFill>
                <a:effectLst/>
                <a:latin typeface="Menlo" panose="020B0609030804020204" pitchFamily="49" charset="0"/>
              </a:rPr>
              <a:t>() {</a:t>
            </a:r>
          </a:p>
          <a:p>
            <a:r>
              <a:rPr lang="en-GB" sz="1200" b="0" dirty="0">
                <a:solidFill>
                  <a:srgbClr val="F8F8F2"/>
                </a:solidFill>
                <a:effectLst/>
                <a:latin typeface="Menlo" panose="020B0609030804020204" pitchFamily="49" charset="0"/>
              </a:rPr>
              <a:t>Car </a:t>
            </a:r>
            <a:r>
              <a:rPr lang="en-GB" sz="1200" b="0" dirty="0" err="1">
                <a:solidFill>
                  <a:srgbClr val="F8F8F2"/>
                </a:solidFill>
                <a:effectLst/>
                <a:latin typeface="Menlo" panose="020B0609030804020204" pitchFamily="49" charset="0"/>
              </a:rPr>
              <a:t>newcar</a:t>
            </a:r>
            <a:r>
              <a:rPr lang="en-GB" sz="1200" b="0" dirty="0">
                <a:solidFill>
                  <a:srgbClr val="F8F8F2"/>
                </a:solidFill>
                <a:effectLst/>
                <a:latin typeface="Menlo" panose="020B0609030804020204" pitchFamily="49" charset="0"/>
              </a:rPr>
              <a:t>;</a:t>
            </a:r>
            <a:r>
              <a:rPr lang="en-GB" sz="1200" b="0" dirty="0">
                <a:solidFill>
                  <a:srgbClr val="88846F"/>
                </a:solidFill>
                <a:effectLst/>
                <a:latin typeface="Menlo" panose="020B0609030804020204" pitchFamily="49" charset="0"/>
              </a:rPr>
              <a:t> // Create an object of Car</a:t>
            </a:r>
            <a:endParaRPr lang="en-GB" sz="1200" b="0" dirty="0">
              <a:solidFill>
                <a:srgbClr val="F8F8F2"/>
              </a:solidFill>
              <a:effectLst/>
              <a:latin typeface="Menlo" panose="020B0609030804020204" pitchFamily="49" charset="0"/>
            </a:endParaRPr>
          </a:p>
          <a:p>
            <a:br>
              <a:rPr lang="en-GB" sz="1200" b="0" dirty="0">
                <a:solidFill>
                  <a:srgbClr val="F8F8F2"/>
                </a:solidFill>
                <a:effectLst/>
                <a:latin typeface="Menlo" panose="020B0609030804020204" pitchFamily="49" charset="0"/>
              </a:rPr>
            </a:br>
            <a:r>
              <a:rPr lang="en-GB" sz="1200" b="0" dirty="0">
                <a:solidFill>
                  <a:srgbClr val="88846F"/>
                </a:solidFill>
                <a:effectLst/>
                <a:latin typeface="Menlo" panose="020B0609030804020204" pitchFamily="49" charset="0"/>
              </a:rPr>
              <a:t>// Access attributes and set values</a:t>
            </a:r>
            <a:endParaRPr lang="en-GB" sz="1200" b="0" dirty="0">
              <a:solidFill>
                <a:srgbClr val="F8F8F2"/>
              </a:solidFill>
              <a:effectLst/>
              <a:latin typeface="Menlo" panose="020B0609030804020204" pitchFamily="49" charset="0"/>
            </a:endParaRPr>
          </a:p>
          <a:p>
            <a:r>
              <a:rPr lang="en-GB" sz="1200" b="0" dirty="0" err="1">
                <a:solidFill>
                  <a:srgbClr val="F8F8F2"/>
                </a:solidFill>
                <a:effectLst/>
                <a:latin typeface="Menlo" panose="020B0609030804020204" pitchFamily="49" charset="0"/>
              </a:rPr>
              <a:t>newcar.n_seats</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AE81FF"/>
                </a:solidFill>
                <a:effectLst/>
                <a:latin typeface="Menlo" panose="020B0609030804020204" pitchFamily="49" charset="0"/>
              </a:rPr>
              <a:t>5</a:t>
            </a:r>
            <a:r>
              <a:rPr lang="en-GB" sz="1200" b="0" dirty="0">
                <a:solidFill>
                  <a:srgbClr val="F8F8F2"/>
                </a:solidFill>
                <a:effectLst/>
                <a:latin typeface="Menlo" panose="020B0609030804020204" pitchFamily="49" charset="0"/>
              </a:rPr>
              <a:t>; </a:t>
            </a:r>
          </a:p>
          <a:p>
            <a:r>
              <a:rPr lang="en-GB" sz="1200" b="0" dirty="0" err="1">
                <a:solidFill>
                  <a:srgbClr val="F8F8F2"/>
                </a:solidFill>
                <a:effectLst/>
                <a:latin typeface="Menlo" panose="020B0609030804020204" pitchFamily="49" charset="0"/>
              </a:rPr>
              <a:t>newcar.brand</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"Seat"</a:t>
            </a:r>
            <a:r>
              <a:rPr lang="en-GB" sz="1200" b="0" dirty="0">
                <a:solidFill>
                  <a:srgbClr val="F8F8F2"/>
                </a:solidFill>
                <a:effectLst/>
                <a:latin typeface="Menlo" panose="020B0609030804020204" pitchFamily="49" charset="0"/>
              </a:rPr>
              <a:t>;</a:t>
            </a:r>
          </a:p>
          <a:p>
            <a:r>
              <a:rPr lang="en-GB" sz="1200" b="0" dirty="0" err="1">
                <a:solidFill>
                  <a:srgbClr val="F8F8F2"/>
                </a:solidFill>
                <a:effectLst/>
                <a:latin typeface="Menlo" panose="020B0609030804020204" pitchFamily="49" charset="0"/>
              </a:rPr>
              <a:t>newcar.</a:t>
            </a:r>
            <a:r>
              <a:rPr lang="en-GB" sz="1200" dirty="0" err="1">
                <a:solidFill>
                  <a:srgbClr val="F8F8F2"/>
                </a:solidFill>
                <a:latin typeface="Menlo" panose="020B0609030804020204" pitchFamily="49" charset="0"/>
              </a:rPr>
              <a:t>model</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"Ibiza"</a:t>
            </a:r>
            <a:r>
              <a:rPr lang="en-GB" sz="1200" b="0" dirty="0">
                <a:solidFill>
                  <a:srgbClr val="F8F8F2"/>
                </a:solidFill>
                <a:effectLst/>
                <a:latin typeface="Menlo" panose="020B0609030804020204" pitchFamily="49" charset="0"/>
              </a:rPr>
              <a:t>;</a:t>
            </a:r>
          </a:p>
          <a:p>
            <a:br>
              <a:rPr lang="en-GB" sz="1200" b="0" dirty="0">
                <a:solidFill>
                  <a:srgbClr val="F8F8F2"/>
                </a:solidFill>
                <a:effectLst/>
                <a:latin typeface="Menlo" panose="020B0609030804020204" pitchFamily="49" charset="0"/>
              </a:rPr>
            </a:br>
            <a:r>
              <a:rPr lang="en-GB" sz="1200" b="0" dirty="0">
                <a:solidFill>
                  <a:srgbClr val="88846F"/>
                </a:solidFill>
                <a:effectLst/>
                <a:latin typeface="Menlo" panose="020B0609030804020204" pitchFamily="49" charset="0"/>
              </a:rPr>
              <a:t>// Print attribute values</a:t>
            </a:r>
            <a:endParaRPr lang="en-GB" sz="1200" b="0" dirty="0">
              <a:solidFill>
                <a:srgbClr val="F8F8F2"/>
              </a:solidFill>
              <a:effectLst/>
              <a:latin typeface="Menlo" panose="020B0609030804020204" pitchFamily="49" charset="0"/>
            </a:endParaRPr>
          </a:p>
          <a:p>
            <a:r>
              <a:rPr lang="en-GB" sz="1200" b="0" dirty="0" err="1">
                <a:solidFill>
                  <a:srgbClr val="F8F8F2"/>
                </a:solidFill>
                <a:effectLst/>
                <a:latin typeface="Menlo" panose="020B0609030804020204" pitchFamily="49" charset="0"/>
              </a:rPr>
              <a:t>cout</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newcar.n_seats</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a:solidFill>
                  <a:srgbClr val="AE81FF"/>
                </a:solidFill>
                <a:effectLst/>
                <a:latin typeface="Menlo" panose="020B0609030804020204" pitchFamily="49" charset="0"/>
              </a:rPr>
              <a:t>\n</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a:t>
            </a:r>
          </a:p>
          <a:p>
            <a:r>
              <a:rPr lang="en-GB" sz="1200" b="0" dirty="0" err="1">
                <a:solidFill>
                  <a:srgbClr val="F8F8F2"/>
                </a:solidFill>
                <a:effectLst/>
                <a:latin typeface="Menlo" panose="020B0609030804020204" pitchFamily="49" charset="0"/>
              </a:rPr>
              <a:t>cout</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newcar.brand</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a:solidFill>
                  <a:srgbClr val="AE81FF"/>
                </a:solidFill>
                <a:effectLst/>
                <a:latin typeface="Menlo" panose="020B0609030804020204" pitchFamily="49" charset="0"/>
              </a:rPr>
              <a:t>\n</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a:t>
            </a:r>
          </a:p>
          <a:p>
            <a:r>
              <a:rPr lang="en-GB" sz="1200" b="0" dirty="0" err="1">
                <a:solidFill>
                  <a:srgbClr val="F8F8F2"/>
                </a:solidFill>
                <a:effectLst/>
                <a:latin typeface="Menlo" panose="020B0609030804020204" pitchFamily="49" charset="0"/>
              </a:rPr>
              <a:t>cout</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err="1">
                <a:solidFill>
                  <a:srgbClr val="F8F8F2"/>
                </a:solidFill>
                <a:effectLst/>
                <a:latin typeface="Menlo" panose="020B0609030804020204" pitchFamily="49" charset="0"/>
              </a:rPr>
              <a:t>newcar</a:t>
            </a:r>
            <a:r>
              <a:rPr lang="en-GB" sz="1200" dirty="0" err="1">
                <a:solidFill>
                  <a:srgbClr val="F8F8F2"/>
                </a:solidFill>
                <a:latin typeface="Menlo" panose="020B0609030804020204" pitchFamily="49" charset="0"/>
              </a:rPr>
              <a:t>.model</a:t>
            </a:r>
            <a:r>
              <a:rPr lang="en-GB" sz="1200" b="0" dirty="0">
                <a:solidFill>
                  <a:srgbClr val="F8F8F2"/>
                </a:solidFill>
                <a:effectLst/>
                <a:latin typeface="Menlo" panose="020B0609030804020204" pitchFamily="49" charset="0"/>
              </a:rPr>
              <a:t> </a:t>
            </a:r>
            <a:r>
              <a:rPr lang="en-GB" sz="1200" b="0" dirty="0">
                <a:solidFill>
                  <a:srgbClr val="F92672"/>
                </a:solidFill>
                <a:effectLst/>
                <a:latin typeface="Menlo" panose="020B0609030804020204" pitchFamily="49" charset="0"/>
              </a:rPr>
              <a:t>&lt;&lt;</a:t>
            </a:r>
            <a:r>
              <a:rPr lang="en-GB" sz="1200" b="0" dirty="0">
                <a:solidFill>
                  <a:srgbClr val="F8F8F2"/>
                </a:solidFill>
                <a:effectLst/>
                <a:latin typeface="Menlo" panose="020B0609030804020204" pitchFamily="49" charset="0"/>
              </a:rPr>
              <a:t> </a:t>
            </a:r>
            <a:r>
              <a:rPr lang="en-GB" sz="1200" b="0" dirty="0">
                <a:solidFill>
                  <a:srgbClr val="E6DB74"/>
                </a:solidFill>
                <a:effectLst/>
                <a:latin typeface="Menlo" panose="020B0609030804020204" pitchFamily="49" charset="0"/>
              </a:rPr>
              <a:t>"</a:t>
            </a:r>
            <a:r>
              <a:rPr lang="en-GB" sz="1200" b="0" dirty="0">
                <a:solidFill>
                  <a:srgbClr val="AE81FF"/>
                </a:solidFill>
                <a:effectLst/>
                <a:latin typeface="Menlo" panose="020B0609030804020204" pitchFamily="49" charset="0"/>
              </a:rPr>
              <a:t>\n</a:t>
            </a:r>
            <a:r>
              <a:rPr lang="en-GB" sz="1200" b="0" dirty="0">
                <a:solidFill>
                  <a:srgbClr val="E6DB74"/>
                </a:solidFill>
                <a:effectLst/>
                <a:latin typeface="Menlo" panose="020B0609030804020204" pitchFamily="49" charset="0"/>
              </a:rPr>
              <a:t>"</a:t>
            </a:r>
            <a:r>
              <a:rPr lang="en-GB" sz="1200" b="0" dirty="0">
                <a:solidFill>
                  <a:srgbClr val="F8F8F2"/>
                </a:solidFill>
                <a:effectLst/>
                <a:latin typeface="Menlo" panose="020B0609030804020204" pitchFamily="49" charset="0"/>
              </a:rPr>
              <a:t>;</a:t>
            </a:r>
          </a:p>
          <a:p>
            <a:r>
              <a:rPr lang="en-GB" sz="1200" b="0" dirty="0">
                <a:solidFill>
                  <a:srgbClr val="F92672"/>
                </a:solidFill>
                <a:effectLst/>
                <a:latin typeface="Menlo" panose="020B0609030804020204" pitchFamily="49" charset="0"/>
              </a:rPr>
              <a:t>return</a:t>
            </a:r>
            <a:r>
              <a:rPr lang="en-GB" sz="1200" b="0" dirty="0">
                <a:solidFill>
                  <a:srgbClr val="F8F8F2"/>
                </a:solidFill>
                <a:effectLst/>
                <a:latin typeface="Menlo" panose="020B0609030804020204" pitchFamily="49" charset="0"/>
              </a:rPr>
              <a:t> </a:t>
            </a:r>
            <a:r>
              <a:rPr lang="en-GB" sz="1200" b="0" dirty="0">
                <a:solidFill>
                  <a:srgbClr val="AE81FF"/>
                </a:solidFill>
                <a:effectLst/>
                <a:latin typeface="Menlo" panose="020B0609030804020204" pitchFamily="49" charset="0"/>
              </a:rPr>
              <a:t>0</a:t>
            </a:r>
            <a:r>
              <a:rPr lang="en-GB" sz="1200" b="0" dirty="0">
                <a:solidFill>
                  <a:srgbClr val="F8F8F2"/>
                </a:solidFill>
                <a:effectLst/>
                <a:latin typeface="Menlo" panose="020B0609030804020204" pitchFamily="49" charset="0"/>
              </a:rPr>
              <a:t>;</a:t>
            </a:r>
          </a:p>
          <a:p>
            <a:r>
              <a:rPr lang="en-GB" sz="1200" b="0" dirty="0">
                <a:solidFill>
                  <a:srgbClr val="F8F8F2"/>
                </a:solidFill>
                <a:effectLst/>
                <a:latin typeface="Menlo" panose="020B0609030804020204" pitchFamily="49" charset="0"/>
              </a:rPr>
              <a:t>}</a:t>
            </a:r>
          </a:p>
        </p:txBody>
      </p:sp>
      <p:cxnSp>
        <p:nvCxnSpPr>
          <p:cNvPr id="5" name="Straight Arrow Connector 4">
            <a:extLst>
              <a:ext uri="{FF2B5EF4-FFF2-40B4-BE49-F238E27FC236}">
                <a16:creationId xmlns:a16="http://schemas.microsoft.com/office/drawing/2014/main" id="{D1EA2A38-DD95-CC68-3F1A-97300314E03D}"/>
              </a:ext>
            </a:extLst>
          </p:cNvPr>
          <p:cNvCxnSpPr>
            <a:cxnSpLocks/>
            <a:stCxn id="6" idx="2"/>
          </p:cNvCxnSpPr>
          <p:nvPr/>
        </p:nvCxnSpPr>
        <p:spPr>
          <a:xfrm flipH="1">
            <a:off x="3881606" y="1389694"/>
            <a:ext cx="3342359" cy="1196344"/>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6C6D0F9-B130-D011-CB98-5F40E754FB7A}"/>
              </a:ext>
            </a:extLst>
          </p:cNvPr>
          <p:cNvSpPr txBox="1"/>
          <p:nvPr/>
        </p:nvSpPr>
        <p:spPr>
          <a:xfrm>
            <a:off x="6418354" y="804919"/>
            <a:ext cx="1611221" cy="584775"/>
          </a:xfrm>
          <a:prstGeom prst="rect">
            <a:avLst/>
          </a:prstGeom>
          <a:solidFill>
            <a:schemeClr val="tx1"/>
          </a:solidFill>
          <a:ln w="25400">
            <a:solidFill>
              <a:srgbClr val="00B0F0"/>
            </a:solidFill>
          </a:ln>
        </p:spPr>
        <p:txBody>
          <a:bodyPr wrap="square">
            <a:spAutoFit/>
          </a:bodyPr>
          <a:lstStyle>
            <a:defPPr>
              <a:defRPr lang="en-US"/>
            </a:defPPr>
            <a:lvl1pPr>
              <a:defRPr sz="1600">
                <a:solidFill>
                  <a:schemeClr val="bg1"/>
                </a:solidFill>
              </a:defRPr>
            </a:lvl1pPr>
          </a:lstStyle>
          <a:p>
            <a:r>
              <a:rPr lang="en-US" dirty="0"/>
              <a:t>Creates a class called Car</a:t>
            </a:r>
          </a:p>
        </p:txBody>
      </p:sp>
      <p:cxnSp>
        <p:nvCxnSpPr>
          <p:cNvPr id="7" name="Straight Arrow Connector 6">
            <a:extLst>
              <a:ext uri="{FF2B5EF4-FFF2-40B4-BE49-F238E27FC236}">
                <a16:creationId xmlns:a16="http://schemas.microsoft.com/office/drawing/2014/main" id="{CB7F75C5-6E8D-3AF0-A279-F9AFC5B2E8B8}"/>
              </a:ext>
            </a:extLst>
          </p:cNvPr>
          <p:cNvCxnSpPr>
            <a:cxnSpLocks/>
          </p:cNvCxnSpPr>
          <p:nvPr/>
        </p:nvCxnSpPr>
        <p:spPr>
          <a:xfrm flipH="1">
            <a:off x="4171950" y="1925630"/>
            <a:ext cx="2811330" cy="952796"/>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716AC1E-8938-DCA2-CE5F-1E12E9EE5A30}"/>
              </a:ext>
            </a:extLst>
          </p:cNvPr>
          <p:cNvSpPr txBox="1"/>
          <p:nvPr/>
        </p:nvSpPr>
        <p:spPr>
          <a:xfrm>
            <a:off x="6983280" y="1576417"/>
            <a:ext cx="2432183" cy="830997"/>
          </a:xfrm>
          <a:prstGeom prst="rect">
            <a:avLst/>
          </a:prstGeom>
          <a:solidFill>
            <a:schemeClr val="tx1"/>
          </a:solidFill>
          <a:ln w="25400">
            <a:solidFill>
              <a:srgbClr val="00B0F0"/>
            </a:solidFill>
          </a:ln>
        </p:spPr>
        <p:txBody>
          <a:bodyPr wrap="square">
            <a:spAutoFit/>
          </a:bodyPr>
          <a:lstStyle>
            <a:defPPr>
              <a:defRPr lang="en-US"/>
            </a:defPPr>
            <a:lvl1pPr>
              <a:defRPr sz="1600">
                <a:solidFill>
                  <a:schemeClr val="bg1"/>
                </a:solidFill>
              </a:defRPr>
            </a:lvl1pPr>
          </a:lstStyle>
          <a:p>
            <a:r>
              <a:rPr lang="en-US" dirty="0"/>
              <a:t>Determines how visible members of class are to the outside</a:t>
            </a:r>
          </a:p>
        </p:txBody>
      </p:sp>
      <p:cxnSp>
        <p:nvCxnSpPr>
          <p:cNvPr id="9" name="Straight Arrow Connector 8">
            <a:extLst>
              <a:ext uri="{FF2B5EF4-FFF2-40B4-BE49-F238E27FC236}">
                <a16:creationId xmlns:a16="http://schemas.microsoft.com/office/drawing/2014/main" id="{25BCFBA9-B62B-3C26-C175-5D29027F15D5}"/>
              </a:ext>
            </a:extLst>
          </p:cNvPr>
          <p:cNvCxnSpPr>
            <a:cxnSpLocks/>
            <a:stCxn id="10" idx="2"/>
          </p:cNvCxnSpPr>
          <p:nvPr/>
        </p:nvCxnSpPr>
        <p:spPr>
          <a:xfrm>
            <a:off x="1548047" y="2992189"/>
            <a:ext cx="1630866" cy="407265"/>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4E0C2AD-9224-1174-3628-D0ADE4BF46E6}"/>
              </a:ext>
            </a:extLst>
          </p:cNvPr>
          <p:cNvSpPr txBox="1"/>
          <p:nvPr/>
        </p:nvSpPr>
        <p:spPr>
          <a:xfrm>
            <a:off x="742436" y="2407414"/>
            <a:ext cx="1611221" cy="584775"/>
          </a:xfrm>
          <a:prstGeom prst="rect">
            <a:avLst/>
          </a:prstGeom>
          <a:solidFill>
            <a:schemeClr val="tx1"/>
          </a:solidFill>
          <a:ln w="25400">
            <a:solidFill>
              <a:srgbClr val="00B0F0"/>
            </a:solidFill>
          </a:ln>
        </p:spPr>
        <p:txBody>
          <a:bodyPr wrap="square">
            <a:spAutoFit/>
          </a:bodyPr>
          <a:lstStyle>
            <a:defPPr>
              <a:defRPr lang="en-US"/>
            </a:defPPr>
            <a:lvl1pPr>
              <a:defRPr sz="1600">
                <a:solidFill>
                  <a:schemeClr val="bg1"/>
                </a:solidFill>
              </a:defRPr>
            </a:lvl1pPr>
          </a:lstStyle>
          <a:p>
            <a:r>
              <a:rPr lang="en-US" dirty="0"/>
              <a:t>Creates some attributes</a:t>
            </a:r>
          </a:p>
        </p:txBody>
      </p:sp>
      <p:cxnSp>
        <p:nvCxnSpPr>
          <p:cNvPr id="11" name="Straight Arrow Connector 10">
            <a:extLst>
              <a:ext uri="{FF2B5EF4-FFF2-40B4-BE49-F238E27FC236}">
                <a16:creationId xmlns:a16="http://schemas.microsoft.com/office/drawing/2014/main" id="{2F3C214C-B06D-8EA7-06B3-BD5637C58EBF}"/>
              </a:ext>
            </a:extLst>
          </p:cNvPr>
          <p:cNvCxnSpPr>
            <a:cxnSpLocks/>
            <a:stCxn id="12" idx="1"/>
          </p:cNvCxnSpPr>
          <p:nvPr/>
        </p:nvCxnSpPr>
        <p:spPr>
          <a:xfrm flipH="1">
            <a:off x="4286250" y="3893648"/>
            <a:ext cx="2937714" cy="368951"/>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CA41694-AD36-F3ED-C5E0-EF09E58AA6AC}"/>
              </a:ext>
            </a:extLst>
          </p:cNvPr>
          <p:cNvSpPr txBox="1"/>
          <p:nvPr/>
        </p:nvSpPr>
        <p:spPr>
          <a:xfrm>
            <a:off x="7223964" y="3478149"/>
            <a:ext cx="1611221" cy="1077218"/>
          </a:xfrm>
          <a:prstGeom prst="rect">
            <a:avLst/>
          </a:prstGeom>
          <a:solidFill>
            <a:schemeClr val="tx1"/>
          </a:solidFill>
          <a:ln w="25400">
            <a:solidFill>
              <a:srgbClr val="00B0F0"/>
            </a:solidFill>
          </a:ln>
        </p:spPr>
        <p:txBody>
          <a:bodyPr wrap="square">
            <a:spAutoFit/>
          </a:bodyPr>
          <a:lstStyle>
            <a:defPPr>
              <a:defRPr lang="en-US"/>
            </a:defPPr>
            <a:lvl1pPr>
              <a:defRPr sz="1600">
                <a:solidFill>
                  <a:schemeClr val="bg1"/>
                </a:solidFill>
              </a:defRPr>
            </a:lvl1pPr>
          </a:lstStyle>
          <a:p>
            <a:r>
              <a:rPr lang="en-US" dirty="0"/>
              <a:t>Creates object </a:t>
            </a:r>
            <a:r>
              <a:rPr lang="en-US"/>
              <a:t>called newcar</a:t>
            </a:r>
            <a:r>
              <a:rPr lang="en-US" dirty="0"/>
              <a:t> via the car class</a:t>
            </a:r>
          </a:p>
        </p:txBody>
      </p:sp>
      <p:cxnSp>
        <p:nvCxnSpPr>
          <p:cNvPr id="13" name="Straight Arrow Connector 12">
            <a:extLst>
              <a:ext uri="{FF2B5EF4-FFF2-40B4-BE49-F238E27FC236}">
                <a16:creationId xmlns:a16="http://schemas.microsoft.com/office/drawing/2014/main" id="{A3B32896-4869-C104-68EA-29018A28E273}"/>
              </a:ext>
            </a:extLst>
          </p:cNvPr>
          <p:cNvCxnSpPr>
            <a:cxnSpLocks/>
            <a:stCxn id="14" idx="1"/>
          </p:cNvCxnSpPr>
          <p:nvPr/>
        </p:nvCxnSpPr>
        <p:spPr>
          <a:xfrm flipH="1">
            <a:off x="5357813" y="4724645"/>
            <a:ext cx="3675901" cy="303512"/>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3A067D0-FFEA-A080-074D-0A2611E3F998}"/>
              </a:ext>
            </a:extLst>
          </p:cNvPr>
          <p:cNvSpPr txBox="1"/>
          <p:nvPr/>
        </p:nvSpPr>
        <p:spPr>
          <a:xfrm>
            <a:off x="9033714" y="4309146"/>
            <a:ext cx="1611221" cy="830997"/>
          </a:xfrm>
          <a:prstGeom prst="rect">
            <a:avLst/>
          </a:prstGeom>
          <a:solidFill>
            <a:schemeClr val="tx1"/>
          </a:solidFill>
          <a:ln w="25400">
            <a:solidFill>
              <a:srgbClr val="00B0F0"/>
            </a:solidFill>
          </a:ln>
        </p:spPr>
        <p:txBody>
          <a:bodyPr wrap="square">
            <a:spAutoFit/>
          </a:bodyPr>
          <a:lstStyle>
            <a:defPPr>
              <a:defRPr lang="en-US"/>
            </a:defPPr>
            <a:lvl1pPr>
              <a:defRPr sz="1600">
                <a:solidFill>
                  <a:schemeClr val="bg1"/>
                </a:solidFill>
              </a:defRPr>
            </a:lvl1pPr>
          </a:lstStyle>
          <a:p>
            <a:r>
              <a:rPr lang="en-US" dirty="0"/>
              <a:t>Changes values of class attributes</a:t>
            </a:r>
          </a:p>
        </p:txBody>
      </p:sp>
    </p:spTree>
    <p:extLst>
      <p:ext uri="{BB962C8B-B14F-4D97-AF65-F5344CB8AC3E}">
        <p14:creationId xmlns:p14="http://schemas.microsoft.com/office/powerpoint/2010/main" val="2811454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dissolve">
                                      <p:cBhvr>
                                        <p:cTn id="15" dur="500"/>
                                        <p:tgtEl>
                                          <p:spTgt spid="8"/>
                                        </p:tgtEl>
                                      </p:cBhvr>
                                    </p:animEffect>
                                  </p:childTnLst>
                                </p:cTn>
                              </p:par>
                              <p:par>
                                <p:cTn id="16" presetID="9"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dissolv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par>
                                <p:cTn id="24" presetID="9" presetClass="entr" presetSubtype="0" fill="hold"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dissolv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dissolve">
                                      <p:cBhvr>
                                        <p:cTn id="31" dur="500"/>
                                        <p:tgtEl>
                                          <p:spTgt spid="12"/>
                                        </p:tgtEl>
                                      </p:cBhvr>
                                    </p:animEffect>
                                  </p:childTnLst>
                                </p:cTn>
                              </p:par>
                              <p:par>
                                <p:cTn id="32" presetID="9" presetClass="entr" presetSubtype="0" fill="hold"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dissolve">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dissolve">
                                      <p:cBhvr>
                                        <p:cTn id="39" dur="500"/>
                                        <p:tgtEl>
                                          <p:spTgt spid="14"/>
                                        </p:tgtEl>
                                      </p:cBhvr>
                                    </p:animEffect>
                                  </p:childTnLst>
                                </p:cTn>
                              </p:par>
                              <p:par>
                                <p:cTn id="40" presetID="9" presetClass="entr" presetSubtype="0" fill="hold"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dissolve">
                                      <p:cBhvr>
                                        <p:cTn id="4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animBg="1"/>
      <p:bldP spid="12" grpId="0" animBg="1"/>
      <p:bldP spid="1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655D3-4DD7-8DBB-DE58-E9F0F2899EF4}"/>
              </a:ext>
            </a:extLst>
          </p:cNvPr>
          <p:cNvSpPr>
            <a:spLocks noGrp="1"/>
          </p:cNvSpPr>
          <p:nvPr>
            <p:ph type="title"/>
          </p:nvPr>
        </p:nvSpPr>
        <p:spPr/>
        <p:txBody>
          <a:bodyPr/>
          <a:lstStyle/>
          <a:p>
            <a:pPr algn="l"/>
            <a:r>
              <a:rPr lang="en-GB" dirty="0"/>
              <a:t>Classes: Attributes</a:t>
            </a:r>
          </a:p>
        </p:txBody>
      </p:sp>
      <p:sp>
        <p:nvSpPr>
          <p:cNvPr id="3" name="TextBox 2">
            <a:extLst>
              <a:ext uri="{FF2B5EF4-FFF2-40B4-BE49-F238E27FC236}">
                <a16:creationId xmlns:a16="http://schemas.microsoft.com/office/drawing/2014/main" id="{0404637D-5218-1EC7-B375-C2111D7D0C09}"/>
              </a:ext>
            </a:extLst>
          </p:cNvPr>
          <p:cNvSpPr txBox="1"/>
          <p:nvPr/>
        </p:nvSpPr>
        <p:spPr>
          <a:xfrm>
            <a:off x="335280" y="2306538"/>
            <a:ext cx="7511824" cy="2862322"/>
          </a:xfrm>
          <a:prstGeom prst="rect">
            <a:avLst/>
          </a:prstGeom>
          <a:solidFill>
            <a:schemeClr val="bg1"/>
          </a:solidFill>
          <a:ln w="31750">
            <a:solidFill>
              <a:srgbClr val="FF0000"/>
            </a:solidFill>
          </a:ln>
        </p:spPr>
        <p:txBody>
          <a:bodyPr wrap="square">
            <a:spAutoFit/>
          </a:bodyPr>
          <a:lstStyle/>
          <a:p>
            <a:r>
              <a:rPr lang="en-GB" sz="2000" b="0" i="1" dirty="0">
                <a:solidFill>
                  <a:srgbClr val="66D9EF"/>
                </a:solidFill>
                <a:effectLst/>
                <a:latin typeface="Menlo" panose="020B0609030804020204" pitchFamily="49" charset="0"/>
              </a:rPr>
              <a:t>int</a:t>
            </a:r>
            <a:r>
              <a:rPr lang="en-GB" sz="2000" b="0" dirty="0">
                <a:solidFill>
                  <a:srgbClr val="F8F8F2"/>
                </a:solidFill>
                <a:effectLst/>
                <a:latin typeface="Menlo" panose="020B0609030804020204" pitchFamily="49" charset="0"/>
              </a:rPr>
              <a:t> </a:t>
            </a:r>
            <a:r>
              <a:rPr lang="en-GB" sz="2000" b="0" dirty="0">
                <a:solidFill>
                  <a:srgbClr val="A6E22E"/>
                </a:solidFill>
                <a:effectLst/>
                <a:latin typeface="Menlo" panose="020B0609030804020204" pitchFamily="49" charset="0"/>
              </a:rPr>
              <a:t>main</a:t>
            </a:r>
            <a:r>
              <a:rPr lang="en-GB" sz="2000" b="0" dirty="0">
                <a:solidFill>
                  <a:srgbClr val="F8F8F2"/>
                </a:solidFill>
                <a:effectLst/>
                <a:latin typeface="Menlo" panose="020B0609030804020204" pitchFamily="49" charset="0"/>
              </a:rPr>
              <a:t>() {</a:t>
            </a:r>
          </a:p>
          <a:p>
            <a:r>
              <a:rPr lang="en-GB" sz="2000" b="0" dirty="0">
                <a:solidFill>
                  <a:srgbClr val="F8F8F2"/>
                </a:solidFill>
                <a:effectLst/>
                <a:latin typeface="Menlo" panose="020B0609030804020204" pitchFamily="49" charset="0"/>
              </a:rPr>
              <a:t>Car </a:t>
            </a:r>
            <a:r>
              <a:rPr lang="en-GB" sz="2000" b="0" dirty="0" err="1">
                <a:solidFill>
                  <a:srgbClr val="F8F8F2"/>
                </a:solidFill>
                <a:effectLst/>
                <a:latin typeface="Menlo" panose="020B0609030804020204" pitchFamily="49" charset="0"/>
              </a:rPr>
              <a:t>peoplecarrier</a:t>
            </a:r>
            <a:r>
              <a:rPr lang="en-GB" sz="2000" b="0" dirty="0">
                <a:solidFill>
                  <a:srgbClr val="F8F8F2"/>
                </a:solidFill>
                <a:effectLst/>
                <a:latin typeface="Menlo" panose="020B0609030804020204" pitchFamily="49" charset="0"/>
              </a:rPr>
              <a:t>;</a:t>
            </a:r>
            <a:r>
              <a:rPr lang="en-GB" sz="2000" b="0" dirty="0">
                <a:solidFill>
                  <a:srgbClr val="88846F"/>
                </a:solidFill>
                <a:effectLst/>
                <a:latin typeface="Menlo" panose="020B0609030804020204" pitchFamily="49" charset="0"/>
              </a:rPr>
              <a:t> // Create an object of Car</a:t>
            </a:r>
            <a:endParaRPr lang="en-GB" sz="2000" b="0" dirty="0">
              <a:solidFill>
                <a:srgbClr val="F8F8F2"/>
              </a:solidFill>
              <a:effectLst/>
              <a:latin typeface="Menlo" panose="020B0609030804020204" pitchFamily="49" charset="0"/>
            </a:endParaRPr>
          </a:p>
          <a:p>
            <a:r>
              <a:rPr lang="en-GB" sz="2000" b="0" dirty="0">
                <a:solidFill>
                  <a:srgbClr val="F8F8F2"/>
                </a:solidFill>
                <a:effectLst/>
                <a:latin typeface="Menlo" panose="020B0609030804020204" pitchFamily="49" charset="0"/>
              </a:rPr>
              <a:t>Car sportscar;</a:t>
            </a:r>
            <a:r>
              <a:rPr lang="en-GB" sz="2000" b="0" dirty="0">
                <a:solidFill>
                  <a:srgbClr val="88846F"/>
                </a:solidFill>
                <a:effectLst/>
                <a:latin typeface="Menlo" panose="020B0609030804020204" pitchFamily="49" charset="0"/>
              </a:rPr>
              <a:t> // Create an object of Car</a:t>
            </a:r>
            <a:endParaRPr lang="en-GB" sz="2000" b="0" dirty="0">
              <a:solidFill>
                <a:srgbClr val="F8F8F2"/>
              </a:solidFill>
              <a:effectLst/>
              <a:latin typeface="Menlo" panose="020B0609030804020204" pitchFamily="49" charset="0"/>
            </a:endParaRPr>
          </a:p>
          <a:p>
            <a:br>
              <a:rPr lang="en-GB" sz="2000" b="0" dirty="0">
                <a:solidFill>
                  <a:srgbClr val="F8F8F2"/>
                </a:solidFill>
                <a:effectLst/>
                <a:latin typeface="Menlo" panose="020B0609030804020204" pitchFamily="49" charset="0"/>
              </a:rPr>
            </a:br>
            <a:r>
              <a:rPr lang="en-GB" sz="2000" b="0" dirty="0">
                <a:solidFill>
                  <a:srgbClr val="88846F"/>
                </a:solidFill>
                <a:effectLst/>
                <a:latin typeface="Menlo" panose="020B0609030804020204" pitchFamily="49" charset="0"/>
              </a:rPr>
              <a:t>// Access attributes and set values</a:t>
            </a:r>
            <a:endParaRPr lang="en-GB" sz="2000" b="0" dirty="0">
              <a:solidFill>
                <a:srgbClr val="F8F8F2"/>
              </a:solidFill>
              <a:effectLst/>
              <a:latin typeface="Menlo" panose="020B0609030804020204" pitchFamily="49" charset="0"/>
            </a:endParaRPr>
          </a:p>
          <a:p>
            <a:r>
              <a:rPr lang="en-GB" sz="2000" b="0" dirty="0" err="1">
                <a:solidFill>
                  <a:srgbClr val="F8F8F2"/>
                </a:solidFill>
                <a:effectLst/>
                <a:latin typeface="Menlo" panose="020B0609030804020204" pitchFamily="49" charset="0"/>
              </a:rPr>
              <a:t>peoplecarrier.n_seats</a:t>
            </a:r>
            <a:r>
              <a:rPr lang="en-GB" sz="2000" b="0" dirty="0">
                <a:solidFill>
                  <a:srgbClr val="F8F8F2"/>
                </a:solidFill>
                <a:effectLst/>
                <a:latin typeface="Menlo" panose="020B0609030804020204" pitchFamily="49" charset="0"/>
              </a:rPr>
              <a:t> </a:t>
            </a:r>
            <a:r>
              <a:rPr lang="en-GB" sz="2000" b="0" dirty="0">
                <a:solidFill>
                  <a:srgbClr val="F92672"/>
                </a:solidFill>
                <a:effectLst/>
                <a:latin typeface="Menlo" panose="020B0609030804020204" pitchFamily="49" charset="0"/>
              </a:rPr>
              <a:t>=</a:t>
            </a:r>
            <a:r>
              <a:rPr lang="en-GB" sz="2000" b="0" dirty="0">
                <a:solidFill>
                  <a:srgbClr val="F8F8F2"/>
                </a:solidFill>
                <a:effectLst/>
                <a:latin typeface="Menlo" panose="020B0609030804020204" pitchFamily="49" charset="0"/>
              </a:rPr>
              <a:t> </a:t>
            </a:r>
            <a:r>
              <a:rPr lang="en-GB" sz="2000" b="0" dirty="0">
                <a:solidFill>
                  <a:srgbClr val="AE81FF"/>
                </a:solidFill>
                <a:effectLst/>
                <a:latin typeface="Menlo" panose="020B0609030804020204" pitchFamily="49" charset="0"/>
              </a:rPr>
              <a:t>7</a:t>
            </a:r>
            <a:r>
              <a:rPr lang="en-GB" sz="2000" b="0" dirty="0">
                <a:solidFill>
                  <a:srgbClr val="F8F8F2"/>
                </a:solidFill>
                <a:effectLst/>
                <a:latin typeface="Menlo" panose="020B0609030804020204" pitchFamily="49" charset="0"/>
              </a:rPr>
              <a:t>; </a:t>
            </a:r>
          </a:p>
          <a:p>
            <a:r>
              <a:rPr lang="en-GB" sz="2000" b="0" dirty="0" err="1">
                <a:solidFill>
                  <a:srgbClr val="F8F8F2"/>
                </a:solidFill>
                <a:effectLst/>
                <a:latin typeface="Menlo" panose="020B0609030804020204" pitchFamily="49" charset="0"/>
              </a:rPr>
              <a:t>sportscar.n_seats</a:t>
            </a:r>
            <a:r>
              <a:rPr lang="en-GB" sz="2000" b="0" dirty="0">
                <a:solidFill>
                  <a:srgbClr val="F8F8F2"/>
                </a:solidFill>
                <a:effectLst/>
                <a:latin typeface="Menlo" panose="020B0609030804020204" pitchFamily="49" charset="0"/>
              </a:rPr>
              <a:t> </a:t>
            </a:r>
            <a:r>
              <a:rPr lang="en-GB" sz="2000" b="0" dirty="0">
                <a:solidFill>
                  <a:srgbClr val="F92672"/>
                </a:solidFill>
                <a:effectLst/>
                <a:latin typeface="Menlo" panose="020B0609030804020204" pitchFamily="49" charset="0"/>
              </a:rPr>
              <a:t>=</a:t>
            </a:r>
            <a:r>
              <a:rPr lang="en-GB" sz="2000" b="0" dirty="0">
                <a:solidFill>
                  <a:srgbClr val="F8F8F2"/>
                </a:solidFill>
                <a:effectLst/>
                <a:latin typeface="Menlo" panose="020B0609030804020204" pitchFamily="49" charset="0"/>
              </a:rPr>
              <a:t> </a:t>
            </a:r>
            <a:r>
              <a:rPr lang="en-GB" sz="2000" b="0" dirty="0">
                <a:solidFill>
                  <a:srgbClr val="AE81FF"/>
                </a:solidFill>
                <a:effectLst/>
                <a:latin typeface="Menlo" panose="020B0609030804020204" pitchFamily="49" charset="0"/>
              </a:rPr>
              <a:t>2</a:t>
            </a:r>
            <a:r>
              <a:rPr lang="en-GB" sz="2000" b="0" dirty="0">
                <a:solidFill>
                  <a:srgbClr val="F8F8F2"/>
                </a:solidFill>
                <a:effectLst/>
                <a:latin typeface="Menlo" panose="020B0609030804020204" pitchFamily="49" charset="0"/>
              </a:rPr>
              <a:t>; </a:t>
            </a:r>
          </a:p>
          <a:p>
            <a:r>
              <a:rPr lang="en-GB" sz="2000" b="0" dirty="0">
                <a:solidFill>
                  <a:srgbClr val="F92672"/>
                </a:solidFill>
                <a:effectLst/>
                <a:latin typeface="Menlo" panose="020B0609030804020204" pitchFamily="49" charset="0"/>
              </a:rPr>
              <a:t>return</a:t>
            </a:r>
            <a:r>
              <a:rPr lang="en-GB" sz="2000" b="0" dirty="0">
                <a:solidFill>
                  <a:srgbClr val="F8F8F2"/>
                </a:solidFill>
                <a:effectLst/>
                <a:latin typeface="Menlo" panose="020B0609030804020204" pitchFamily="49" charset="0"/>
              </a:rPr>
              <a:t> </a:t>
            </a:r>
            <a:r>
              <a:rPr lang="en-GB" sz="2000" b="0" dirty="0">
                <a:solidFill>
                  <a:srgbClr val="AE81FF"/>
                </a:solidFill>
                <a:effectLst/>
                <a:latin typeface="Menlo" panose="020B0609030804020204" pitchFamily="49" charset="0"/>
              </a:rPr>
              <a:t>0</a:t>
            </a:r>
            <a:r>
              <a:rPr lang="en-GB" sz="2000" b="0" dirty="0">
                <a:solidFill>
                  <a:srgbClr val="F8F8F2"/>
                </a:solidFill>
                <a:effectLst/>
                <a:latin typeface="Menlo" panose="020B0609030804020204" pitchFamily="49" charset="0"/>
              </a:rPr>
              <a:t>;</a:t>
            </a:r>
          </a:p>
          <a:p>
            <a:r>
              <a:rPr lang="en-GB" sz="2000" b="0" dirty="0">
                <a:solidFill>
                  <a:srgbClr val="F8F8F2"/>
                </a:solidFill>
                <a:effectLst/>
                <a:latin typeface="Menlo" panose="020B0609030804020204" pitchFamily="49" charset="0"/>
              </a:rPr>
              <a:t>}</a:t>
            </a:r>
          </a:p>
        </p:txBody>
      </p:sp>
      <p:sp>
        <p:nvSpPr>
          <p:cNvPr id="15" name="TextBox 14">
            <a:extLst>
              <a:ext uri="{FF2B5EF4-FFF2-40B4-BE49-F238E27FC236}">
                <a16:creationId xmlns:a16="http://schemas.microsoft.com/office/drawing/2014/main" id="{CB6013DE-D9A3-929E-D187-CAB5A3313747}"/>
              </a:ext>
            </a:extLst>
          </p:cNvPr>
          <p:cNvSpPr txBox="1"/>
          <p:nvPr/>
        </p:nvSpPr>
        <p:spPr>
          <a:xfrm>
            <a:off x="8288112" y="3322200"/>
            <a:ext cx="3568608" cy="830997"/>
          </a:xfrm>
          <a:prstGeom prst="rect">
            <a:avLst/>
          </a:prstGeom>
          <a:solidFill>
            <a:schemeClr val="tx1"/>
          </a:solidFill>
          <a:ln w="25400">
            <a:solidFill>
              <a:srgbClr val="00B0F0"/>
            </a:solidFill>
          </a:ln>
        </p:spPr>
        <p:txBody>
          <a:bodyPr wrap="square">
            <a:spAutoFit/>
          </a:bodyPr>
          <a:lstStyle>
            <a:defPPr>
              <a:defRPr lang="en-US"/>
            </a:defPPr>
            <a:lvl1pPr>
              <a:defRPr sz="1600">
                <a:solidFill>
                  <a:schemeClr val="bg1"/>
                </a:solidFill>
              </a:defRPr>
            </a:lvl1pPr>
          </a:lstStyle>
          <a:p>
            <a:r>
              <a:rPr lang="en-US" sz="2400" dirty="0"/>
              <a:t>You can create multiple objects of a given class</a:t>
            </a:r>
          </a:p>
        </p:txBody>
      </p:sp>
    </p:spTree>
    <p:extLst>
      <p:ext uri="{BB962C8B-B14F-4D97-AF65-F5344CB8AC3E}">
        <p14:creationId xmlns:p14="http://schemas.microsoft.com/office/powerpoint/2010/main" val="1422464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65E40-B913-E88E-1B4E-D9C4E22258CE}"/>
              </a:ext>
            </a:extLst>
          </p:cNvPr>
          <p:cNvSpPr>
            <a:spLocks noGrp="1"/>
          </p:cNvSpPr>
          <p:nvPr>
            <p:ph type="title"/>
          </p:nvPr>
        </p:nvSpPr>
        <p:spPr/>
        <p:txBody>
          <a:bodyPr/>
          <a:lstStyle/>
          <a:p>
            <a:pPr algn="l"/>
            <a:r>
              <a:rPr lang="en-GB" dirty="0"/>
              <a:t>Classes: Methods</a:t>
            </a:r>
          </a:p>
        </p:txBody>
      </p:sp>
      <p:sp>
        <p:nvSpPr>
          <p:cNvPr id="4" name="TextBox 3">
            <a:extLst>
              <a:ext uri="{FF2B5EF4-FFF2-40B4-BE49-F238E27FC236}">
                <a16:creationId xmlns:a16="http://schemas.microsoft.com/office/drawing/2014/main" id="{B0D1DACB-25DF-07EF-7900-E7C3CAB1CC7E}"/>
              </a:ext>
            </a:extLst>
          </p:cNvPr>
          <p:cNvSpPr txBox="1"/>
          <p:nvPr/>
        </p:nvSpPr>
        <p:spPr>
          <a:xfrm>
            <a:off x="2444984" y="1739026"/>
            <a:ext cx="6093618" cy="5047536"/>
          </a:xfrm>
          <a:prstGeom prst="rect">
            <a:avLst/>
          </a:prstGeom>
          <a:solidFill>
            <a:schemeClr val="bg1"/>
          </a:solidFill>
          <a:ln w="31750">
            <a:solidFill>
              <a:srgbClr val="FF0000"/>
            </a:solidFill>
          </a:ln>
        </p:spPr>
        <p:txBody>
          <a:bodyPr wrap="square">
            <a:spAutoFit/>
          </a:bodyPr>
          <a:lstStyle/>
          <a:p>
            <a:r>
              <a:rPr lang="en-GB" sz="1400" b="0" dirty="0">
                <a:solidFill>
                  <a:srgbClr val="F92672"/>
                </a:solidFill>
                <a:effectLst/>
                <a:latin typeface="Menlo" panose="020B0609030804020204" pitchFamily="49" charset="0"/>
              </a:rPr>
              <a:t>#include</a:t>
            </a:r>
            <a:r>
              <a:rPr lang="en-GB" sz="1400" b="0" dirty="0">
                <a:solidFill>
                  <a:srgbClr val="F8F8F2"/>
                </a:solidFill>
                <a:effectLst/>
                <a:latin typeface="Menlo" panose="020B0609030804020204" pitchFamily="49" charset="0"/>
              </a:rPr>
              <a:t> </a:t>
            </a:r>
            <a:r>
              <a:rPr lang="en-GB" sz="1400" b="0" dirty="0">
                <a:solidFill>
                  <a:srgbClr val="E6DB74"/>
                </a:solidFill>
                <a:effectLst/>
                <a:latin typeface="Menlo" panose="020B0609030804020204" pitchFamily="49" charset="0"/>
              </a:rPr>
              <a:t>&lt;iostream&gt;</a:t>
            </a:r>
            <a:endParaRPr lang="en-GB" sz="1400" b="0" dirty="0">
              <a:solidFill>
                <a:srgbClr val="F8F8F2"/>
              </a:solidFill>
              <a:effectLst/>
              <a:latin typeface="Menlo" panose="020B0609030804020204" pitchFamily="49" charset="0"/>
            </a:endParaRPr>
          </a:p>
          <a:p>
            <a:r>
              <a:rPr lang="en-GB" sz="1400" b="0" dirty="0">
                <a:solidFill>
                  <a:srgbClr val="F92672"/>
                </a:solidFill>
                <a:effectLst/>
                <a:latin typeface="Menlo" panose="020B0609030804020204" pitchFamily="49" charset="0"/>
              </a:rPr>
              <a:t>using</a:t>
            </a:r>
            <a:r>
              <a:rPr lang="en-GB" sz="1400" b="0" dirty="0">
                <a:solidFill>
                  <a:srgbClr val="F8F8F2"/>
                </a:solidFill>
                <a:effectLst/>
                <a:latin typeface="Menlo" panose="020B0609030804020204" pitchFamily="49" charset="0"/>
              </a:rPr>
              <a:t> </a:t>
            </a:r>
            <a:r>
              <a:rPr lang="en-GB" sz="1400" b="0" i="1" dirty="0">
                <a:solidFill>
                  <a:srgbClr val="66D9EF"/>
                </a:solidFill>
                <a:effectLst/>
                <a:latin typeface="Menlo" panose="020B0609030804020204" pitchFamily="49" charset="0"/>
              </a:rPr>
              <a:t>namespace</a:t>
            </a:r>
            <a:r>
              <a:rPr lang="en-GB" sz="1400" b="0" dirty="0">
                <a:solidFill>
                  <a:srgbClr val="F8F8F2"/>
                </a:solidFill>
                <a:effectLst/>
                <a:latin typeface="Menlo" panose="020B0609030804020204" pitchFamily="49" charset="0"/>
              </a:rPr>
              <a:t> </a:t>
            </a:r>
            <a:r>
              <a:rPr lang="en-GB" sz="1400" b="0" u="sng" dirty="0">
                <a:solidFill>
                  <a:srgbClr val="A6E22E"/>
                </a:solidFill>
                <a:effectLst/>
                <a:latin typeface="Menlo" panose="020B0609030804020204" pitchFamily="49" charset="0"/>
              </a:rPr>
              <a:t>std</a:t>
            </a:r>
            <a:r>
              <a:rPr lang="en-GB" sz="1400" b="0" dirty="0">
                <a:solidFill>
                  <a:srgbClr val="F8F8F2"/>
                </a:solidFill>
                <a:effectLst/>
                <a:latin typeface="Menlo" panose="020B0609030804020204" pitchFamily="49" charset="0"/>
              </a:rPr>
              <a:t>;</a:t>
            </a:r>
          </a:p>
          <a:p>
            <a:br>
              <a:rPr lang="en-GB" sz="1400" b="0" dirty="0">
                <a:solidFill>
                  <a:srgbClr val="F8F8F2"/>
                </a:solidFill>
                <a:effectLst/>
                <a:latin typeface="Menlo" panose="020B0609030804020204" pitchFamily="49" charset="0"/>
              </a:rPr>
            </a:br>
            <a:r>
              <a:rPr lang="en-GB" sz="1400" b="0" i="1" dirty="0">
                <a:solidFill>
                  <a:srgbClr val="66D9EF"/>
                </a:solidFill>
                <a:effectLst/>
                <a:latin typeface="Menlo" panose="020B0609030804020204" pitchFamily="49" charset="0"/>
              </a:rPr>
              <a:t>class</a:t>
            </a:r>
            <a:r>
              <a:rPr lang="en-GB" sz="1400" b="0" dirty="0">
                <a:solidFill>
                  <a:srgbClr val="F8F8F2"/>
                </a:solidFill>
                <a:effectLst/>
                <a:latin typeface="Menlo" panose="020B0609030804020204" pitchFamily="49" charset="0"/>
              </a:rPr>
              <a:t> </a:t>
            </a:r>
            <a:r>
              <a:rPr lang="en-GB" sz="1400" b="0" u="sng" dirty="0">
                <a:solidFill>
                  <a:srgbClr val="A6E22E"/>
                </a:solidFill>
                <a:effectLst/>
                <a:latin typeface="Menlo" panose="020B0609030804020204" pitchFamily="49" charset="0"/>
              </a:rPr>
              <a:t>Car</a:t>
            </a:r>
            <a:r>
              <a:rPr lang="en-GB" sz="1400" b="0" dirty="0">
                <a:solidFill>
                  <a:srgbClr val="F8F8F2"/>
                </a:solidFill>
                <a:effectLst/>
                <a:latin typeface="Menlo" panose="020B0609030804020204" pitchFamily="49" charset="0"/>
              </a:rPr>
              <a:t> {</a:t>
            </a:r>
          </a:p>
          <a:p>
            <a:r>
              <a:rPr lang="en-GB" sz="1400" b="0" i="1" dirty="0">
                <a:solidFill>
                  <a:srgbClr val="66D9EF"/>
                </a:solidFill>
                <a:effectLst/>
                <a:latin typeface="Menlo" panose="020B0609030804020204" pitchFamily="49" charset="0"/>
              </a:rPr>
              <a:t>public:</a:t>
            </a:r>
            <a:endParaRPr lang="en-GB" sz="1400" b="0" dirty="0">
              <a:solidFill>
                <a:srgbClr val="F8F8F2"/>
              </a:solidFill>
              <a:effectLst/>
              <a:latin typeface="Menlo" panose="020B0609030804020204" pitchFamily="49" charset="0"/>
            </a:endParaRPr>
          </a:p>
          <a:p>
            <a:r>
              <a:rPr lang="en-GB" sz="1400" b="0" i="1" dirty="0">
                <a:solidFill>
                  <a:srgbClr val="66D9EF"/>
                </a:solidFill>
                <a:effectLst/>
                <a:latin typeface="Menlo" panose="020B0609030804020204" pitchFamily="49" charset="0"/>
              </a:rPr>
              <a:t>void</a:t>
            </a:r>
            <a:r>
              <a:rPr lang="en-GB" sz="1400" b="0" dirty="0">
                <a:solidFill>
                  <a:srgbClr val="F8F8F2"/>
                </a:solidFill>
                <a:effectLst/>
                <a:latin typeface="Menlo" panose="020B0609030804020204" pitchFamily="49" charset="0"/>
              </a:rPr>
              <a:t> </a:t>
            </a:r>
            <a:r>
              <a:rPr lang="en-GB" sz="1400" b="0" dirty="0">
                <a:solidFill>
                  <a:srgbClr val="A6E22E"/>
                </a:solidFill>
                <a:effectLst/>
                <a:latin typeface="Menlo" panose="020B0609030804020204" pitchFamily="49" charset="0"/>
              </a:rPr>
              <a:t>Beep</a:t>
            </a:r>
            <a:r>
              <a:rPr lang="en-GB" sz="1400" b="0" dirty="0">
                <a:solidFill>
                  <a:srgbClr val="F8F8F2"/>
                </a:solidFill>
                <a:effectLst/>
                <a:latin typeface="Menlo" panose="020B0609030804020204" pitchFamily="49" charset="0"/>
              </a:rPr>
              <a:t>() {</a:t>
            </a:r>
          </a:p>
          <a:p>
            <a:r>
              <a:rPr lang="en-GB" sz="1400" b="0" dirty="0" err="1">
                <a:solidFill>
                  <a:srgbClr val="F8F8F2"/>
                </a:solidFill>
                <a:effectLst/>
                <a:latin typeface="Menlo" panose="020B0609030804020204" pitchFamily="49" charset="0"/>
              </a:rPr>
              <a:t>cout</a:t>
            </a:r>
            <a:r>
              <a:rPr lang="en-GB" sz="1400" b="0" dirty="0">
                <a:solidFill>
                  <a:srgbClr val="F8F8F2"/>
                </a:solidFill>
                <a:effectLst/>
                <a:latin typeface="Menlo" panose="020B0609030804020204" pitchFamily="49" charset="0"/>
              </a:rPr>
              <a:t> </a:t>
            </a:r>
            <a:r>
              <a:rPr lang="en-GB" sz="1400" b="0" dirty="0">
                <a:solidFill>
                  <a:srgbClr val="F92672"/>
                </a:solidFill>
                <a:effectLst/>
                <a:latin typeface="Menlo" panose="020B0609030804020204" pitchFamily="49" charset="0"/>
              </a:rPr>
              <a:t>&lt;&lt;</a:t>
            </a:r>
            <a:r>
              <a:rPr lang="en-GB" sz="1400" b="0" dirty="0">
                <a:solidFill>
                  <a:srgbClr val="F8F8F2"/>
                </a:solidFill>
                <a:effectLst/>
                <a:latin typeface="Menlo" panose="020B0609030804020204" pitchFamily="49" charset="0"/>
              </a:rPr>
              <a:t> </a:t>
            </a:r>
            <a:r>
              <a:rPr lang="en-GB" sz="1400" b="0" dirty="0">
                <a:solidFill>
                  <a:srgbClr val="E6DB74"/>
                </a:solidFill>
                <a:effectLst/>
                <a:latin typeface="Menlo" panose="020B0609030804020204" pitchFamily="49" charset="0"/>
              </a:rPr>
              <a:t>"Beep Beep"</a:t>
            </a:r>
            <a:r>
              <a:rPr lang="en-GB" sz="1400" b="0" dirty="0">
                <a:solidFill>
                  <a:srgbClr val="F8F8F2"/>
                </a:solidFill>
                <a:effectLst/>
                <a:latin typeface="Menlo" panose="020B0609030804020204" pitchFamily="49" charset="0"/>
              </a:rPr>
              <a:t> </a:t>
            </a:r>
            <a:r>
              <a:rPr lang="en-GB" sz="1400" b="0" dirty="0">
                <a:solidFill>
                  <a:srgbClr val="F92672"/>
                </a:solidFill>
                <a:effectLst/>
                <a:latin typeface="Menlo" panose="020B0609030804020204" pitchFamily="49" charset="0"/>
              </a:rPr>
              <a:t>&lt;&lt;</a:t>
            </a:r>
            <a:r>
              <a:rPr lang="en-GB" sz="1400" b="0" dirty="0">
                <a:solidFill>
                  <a:srgbClr val="F8F8F2"/>
                </a:solidFill>
                <a:effectLst/>
                <a:latin typeface="Menlo" panose="020B0609030804020204" pitchFamily="49" charset="0"/>
              </a:rPr>
              <a:t> </a:t>
            </a:r>
            <a:r>
              <a:rPr lang="en-GB" sz="1400" b="0" dirty="0" err="1">
                <a:solidFill>
                  <a:srgbClr val="F8F8F2"/>
                </a:solidFill>
                <a:effectLst/>
                <a:latin typeface="Menlo" panose="020B0609030804020204" pitchFamily="49" charset="0"/>
              </a:rPr>
              <a:t>endl</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br>
              <a:rPr lang="en-GB" sz="1400" b="0" dirty="0">
                <a:solidFill>
                  <a:srgbClr val="F8F8F2"/>
                </a:solidFill>
                <a:effectLst/>
                <a:latin typeface="Menlo" panose="020B0609030804020204" pitchFamily="49" charset="0"/>
              </a:rPr>
            </a:br>
            <a:r>
              <a:rPr lang="en-GB" sz="1400" b="0" i="1" dirty="0">
                <a:solidFill>
                  <a:srgbClr val="66D9EF"/>
                </a:solidFill>
                <a:effectLst/>
                <a:latin typeface="Menlo" panose="020B0609030804020204" pitchFamily="49" charset="0"/>
              </a:rPr>
              <a:t>int</a:t>
            </a:r>
            <a:r>
              <a:rPr lang="en-GB" sz="1400" b="0" dirty="0">
                <a:solidFill>
                  <a:srgbClr val="F8F8F2"/>
                </a:solidFill>
                <a:effectLst/>
                <a:latin typeface="Menlo" panose="020B0609030804020204" pitchFamily="49" charset="0"/>
              </a:rPr>
              <a:t> </a:t>
            </a:r>
            <a:r>
              <a:rPr lang="en-GB" sz="1400" b="0" dirty="0">
                <a:solidFill>
                  <a:srgbClr val="A6E22E"/>
                </a:solidFill>
                <a:effectLst/>
                <a:latin typeface="Menlo" panose="020B0609030804020204" pitchFamily="49" charset="0"/>
              </a:rPr>
              <a:t>speed</a:t>
            </a:r>
            <a:r>
              <a:rPr lang="en-GB" sz="1400" b="0" dirty="0">
                <a:solidFill>
                  <a:srgbClr val="F8F8F2"/>
                </a:solidFill>
                <a:effectLst/>
                <a:latin typeface="Menlo" panose="020B0609030804020204" pitchFamily="49" charset="0"/>
              </a:rPr>
              <a:t>(</a:t>
            </a:r>
            <a:r>
              <a:rPr lang="en-GB" sz="1400" b="0" i="1" dirty="0">
                <a:solidFill>
                  <a:srgbClr val="66D9EF"/>
                </a:solidFill>
                <a:effectLst/>
                <a:latin typeface="Menlo" panose="020B0609030804020204" pitchFamily="49" charset="0"/>
              </a:rPr>
              <a:t>int</a:t>
            </a:r>
            <a:r>
              <a:rPr lang="en-GB" sz="1400" b="0" dirty="0">
                <a:solidFill>
                  <a:srgbClr val="F8F8F2"/>
                </a:solidFill>
                <a:effectLst/>
                <a:latin typeface="Menlo" panose="020B0609030804020204" pitchFamily="49" charset="0"/>
              </a:rPr>
              <a:t> </a:t>
            </a:r>
            <a:r>
              <a:rPr lang="en-GB" sz="1400" b="0" i="1" dirty="0" err="1">
                <a:solidFill>
                  <a:srgbClr val="FD971F"/>
                </a:solidFill>
                <a:effectLst/>
                <a:latin typeface="Menlo" panose="020B0609030804020204" pitchFamily="49" charset="0"/>
              </a:rPr>
              <a:t>maxSpeed</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br>
              <a:rPr lang="en-GB" sz="1400" b="0" dirty="0">
                <a:solidFill>
                  <a:srgbClr val="F8F8F2"/>
                </a:solidFill>
                <a:effectLst/>
                <a:latin typeface="Menlo" panose="020B0609030804020204" pitchFamily="49" charset="0"/>
              </a:rPr>
            </a:br>
            <a:r>
              <a:rPr lang="en-GB" sz="1400" b="0" i="1" dirty="0">
                <a:solidFill>
                  <a:srgbClr val="66D9EF"/>
                </a:solidFill>
                <a:effectLst/>
                <a:latin typeface="Menlo" panose="020B0609030804020204" pitchFamily="49" charset="0"/>
              </a:rPr>
              <a:t>int</a:t>
            </a:r>
            <a:r>
              <a:rPr lang="en-GB" sz="1400" b="0" dirty="0">
                <a:solidFill>
                  <a:srgbClr val="F8F8F2"/>
                </a:solidFill>
                <a:effectLst/>
                <a:latin typeface="Menlo" panose="020B0609030804020204" pitchFamily="49" charset="0"/>
              </a:rPr>
              <a:t> </a:t>
            </a:r>
            <a:r>
              <a:rPr lang="en-GB" sz="1400" b="0" u="sng" dirty="0">
                <a:solidFill>
                  <a:srgbClr val="A6E22E"/>
                </a:solidFill>
                <a:effectLst/>
                <a:latin typeface="Menlo" panose="020B0609030804020204" pitchFamily="49" charset="0"/>
              </a:rPr>
              <a:t>Car</a:t>
            </a:r>
            <a:r>
              <a:rPr lang="en-GB" sz="1400" b="0" dirty="0">
                <a:solidFill>
                  <a:srgbClr val="F8F8F2"/>
                </a:solidFill>
                <a:effectLst/>
                <a:latin typeface="Menlo" panose="020B0609030804020204" pitchFamily="49" charset="0"/>
              </a:rPr>
              <a:t>::</a:t>
            </a:r>
            <a:r>
              <a:rPr lang="en-GB" sz="1400" b="0" dirty="0">
                <a:solidFill>
                  <a:srgbClr val="A6E22E"/>
                </a:solidFill>
                <a:effectLst/>
                <a:latin typeface="Menlo" panose="020B0609030804020204" pitchFamily="49" charset="0"/>
              </a:rPr>
              <a:t>speed</a:t>
            </a:r>
            <a:r>
              <a:rPr lang="en-GB" sz="1400" b="0" dirty="0">
                <a:solidFill>
                  <a:srgbClr val="F8F8F2"/>
                </a:solidFill>
                <a:effectLst/>
                <a:latin typeface="Menlo" panose="020B0609030804020204" pitchFamily="49" charset="0"/>
              </a:rPr>
              <a:t>(</a:t>
            </a:r>
            <a:r>
              <a:rPr lang="en-GB" sz="1400" b="0" i="1" dirty="0">
                <a:solidFill>
                  <a:srgbClr val="66D9EF"/>
                </a:solidFill>
                <a:effectLst/>
                <a:latin typeface="Menlo" panose="020B0609030804020204" pitchFamily="49" charset="0"/>
              </a:rPr>
              <a:t>int</a:t>
            </a:r>
            <a:r>
              <a:rPr lang="en-GB" sz="1400" b="0" dirty="0">
                <a:solidFill>
                  <a:srgbClr val="F8F8F2"/>
                </a:solidFill>
                <a:effectLst/>
                <a:latin typeface="Menlo" panose="020B0609030804020204" pitchFamily="49" charset="0"/>
              </a:rPr>
              <a:t> </a:t>
            </a:r>
            <a:r>
              <a:rPr lang="en-GB" sz="1400" b="0" i="1" dirty="0" err="1">
                <a:solidFill>
                  <a:srgbClr val="FD971F"/>
                </a:solidFill>
                <a:effectLst/>
                <a:latin typeface="Menlo" panose="020B0609030804020204" pitchFamily="49" charset="0"/>
              </a:rPr>
              <a:t>maxSpeed</a:t>
            </a:r>
            <a:r>
              <a:rPr lang="en-GB" sz="1400" b="0" dirty="0">
                <a:solidFill>
                  <a:srgbClr val="F8F8F2"/>
                </a:solidFill>
                <a:effectLst/>
                <a:latin typeface="Menlo" panose="020B0609030804020204" pitchFamily="49" charset="0"/>
              </a:rPr>
              <a:t>) {</a:t>
            </a:r>
          </a:p>
          <a:p>
            <a:r>
              <a:rPr lang="en-GB" sz="1400" b="0" dirty="0">
                <a:solidFill>
                  <a:srgbClr val="F92672"/>
                </a:solidFill>
                <a:effectLst/>
                <a:latin typeface="Menlo" panose="020B0609030804020204" pitchFamily="49" charset="0"/>
              </a:rPr>
              <a:t>return</a:t>
            </a:r>
            <a:r>
              <a:rPr lang="en-GB" sz="1400" b="0" dirty="0">
                <a:solidFill>
                  <a:srgbClr val="F8F8F2"/>
                </a:solidFill>
                <a:effectLst/>
                <a:latin typeface="Menlo" panose="020B0609030804020204" pitchFamily="49" charset="0"/>
              </a:rPr>
              <a:t> </a:t>
            </a:r>
            <a:r>
              <a:rPr lang="en-GB" sz="1400" b="0" dirty="0" err="1">
                <a:solidFill>
                  <a:srgbClr val="F8F8F2"/>
                </a:solidFill>
                <a:effectLst/>
                <a:latin typeface="Menlo" panose="020B0609030804020204" pitchFamily="49" charset="0"/>
              </a:rPr>
              <a:t>maxSpeed</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br>
              <a:rPr lang="en-GB" sz="1400" b="0" dirty="0">
                <a:solidFill>
                  <a:srgbClr val="F8F8F2"/>
                </a:solidFill>
                <a:effectLst/>
                <a:latin typeface="Menlo" panose="020B0609030804020204" pitchFamily="49" charset="0"/>
              </a:rPr>
            </a:br>
            <a:r>
              <a:rPr lang="en-GB" sz="1400" b="0" i="1" dirty="0">
                <a:solidFill>
                  <a:srgbClr val="66D9EF"/>
                </a:solidFill>
                <a:effectLst/>
                <a:latin typeface="Menlo" panose="020B0609030804020204" pitchFamily="49" charset="0"/>
              </a:rPr>
              <a:t>int</a:t>
            </a:r>
            <a:r>
              <a:rPr lang="en-GB" sz="1400" b="0" dirty="0">
                <a:solidFill>
                  <a:srgbClr val="F8F8F2"/>
                </a:solidFill>
                <a:effectLst/>
                <a:latin typeface="Menlo" panose="020B0609030804020204" pitchFamily="49" charset="0"/>
              </a:rPr>
              <a:t> </a:t>
            </a:r>
            <a:r>
              <a:rPr lang="en-GB" sz="1400" b="0" dirty="0">
                <a:solidFill>
                  <a:srgbClr val="A6E22E"/>
                </a:solidFill>
                <a:effectLst/>
                <a:latin typeface="Menlo" panose="020B0609030804020204" pitchFamily="49" charset="0"/>
              </a:rPr>
              <a:t>main</a:t>
            </a:r>
            <a:r>
              <a:rPr lang="en-GB" sz="1400" b="0" dirty="0">
                <a:solidFill>
                  <a:srgbClr val="F8F8F2"/>
                </a:solidFill>
                <a:effectLst/>
                <a:latin typeface="Menlo" panose="020B0609030804020204" pitchFamily="49" charset="0"/>
              </a:rPr>
              <a:t>() {</a:t>
            </a:r>
          </a:p>
          <a:p>
            <a:r>
              <a:rPr lang="en-GB" sz="1400" b="0" dirty="0">
                <a:solidFill>
                  <a:srgbClr val="F8F8F2"/>
                </a:solidFill>
                <a:effectLst/>
                <a:latin typeface="Menlo" panose="020B0609030804020204" pitchFamily="49" charset="0"/>
              </a:rPr>
              <a:t>Car </a:t>
            </a:r>
            <a:r>
              <a:rPr lang="en-GB" sz="1400" b="0" dirty="0" err="1">
                <a:solidFill>
                  <a:srgbClr val="F8F8F2"/>
                </a:solidFill>
                <a:effectLst/>
                <a:latin typeface="Menlo" panose="020B0609030804020204" pitchFamily="49" charset="0"/>
              </a:rPr>
              <a:t>myObj</a:t>
            </a:r>
            <a:r>
              <a:rPr lang="en-GB" sz="1400" b="0" dirty="0">
                <a:solidFill>
                  <a:srgbClr val="F8F8F2"/>
                </a:solidFill>
                <a:effectLst/>
                <a:latin typeface="Menlo" panose="020B0609030804020204" pitchFamily="49" charset="0"/>
              </a:rPr>
              <a:t>;</a:t>
            </a:r>
            <a:r>
              <a:rPr lang="en-GB" sz="1400" b="0" dirty="0">
                <a:solidFill>
                  <a:srgbClr val="88846F"/>
                </a:solidFill>
                <a:effectLst/>
                <a:latin typeface="Menlo" panose="020B0609030804020204" pitchFamily="49" charset="0"/>
              </a:rPr>
              <a:t> // Create an object of Car</a:t>
            </a:r>
            <a:endParaRPr lang="en-GB" sz="1400" b="0" dirty="0">
              <a:solidFill>
                <a:srgbClr val="F8F8F2"/>
              </a:solidFill>
              <a:effectLst/>
              <a:latin typeface="Menlo" panose="020B0609030804020204" pitchFamily="49" charset="0"/>
            </a:endParaRPr>
          </a:p>
          <a:p>
            <a:r>
              <a:rPr lang="en-GB" sz="1400" b="0" dirty="0" err="1">
                <a:solidFill>
                  <a:srgbClr val="F8F8F2"/>
                </a:solidFill>
                <a:effectLst/>
                <a:latin typeface="Menlo" panose="020B0609030804020204" pitchFamily="49" charset="0"/>
              </a:rPr>
              <a:t>myObj.</a:t>
            </a:r>
            <a:r>
              <a:rPr lang="en-GB" sz="1400" b="0" dirty="0" err="1">
                <a:solidFill>
                  <a:srgbClr val="A6E22E"/>
                </a:solidFill>
                <a:effectLst/>
                <a:latin typeface="Menlo" panose="020B0609030804020204" pitchFamily="49" charset="0"/>
              </a:rPr>
              <a:t>Beep</a:t>
            </a:r>
            <a:r>
              <a:rPr lang="en-GB" sz="1400" b="0" dirty="0">
                <a:solidFill>
                  <a:srgbClr val="F8F8F2"/>
                </a:solidFill>
                <a:effectLst/>
                <a:latin typeface="Menlo" panose="020B0609030804020204" pitchFamily="49" charset="0"/>
              </a:rPr>
              <a:t>();</a:t>
            </a:r>
          </a:p>
          <a:p>
            <a:r>
              <a:rPr lang="en-GB" sz="1400" b="0" dirty="0" err="1">
                <a:solidFill>
                  <a:srgbClr val="F8F8F2"/>
                </a:solidFill>
                <a:effectLst/>
                <a:latin typeface="Menlo" panose="020B0609030804020204" pitchFamily="49" charset="0"/>
              </a:rPr>
              <a:t>cout</a:t>
            </a:r>
            <a:r>
              <a:rPr lang="en-GB" sz="1400" b="0" dirty="0">
                <a:solidFill>
                  <a:srgbClr val="F8F8F2"/>
                </a:solidFill>
                <a:effectLst/>
                <a:latin typeface="Menlo" panose="020B0609030804020204" pitchFamily="49" charset="0"/>
              </a:rPr>
              <a:t> </a:t>
            </a:r>
            <a:r>
              <a:rPr lang="en-GB" sz="1400" b="0" dirty="0">
                <a:solidFill>
                  <a:srgbClr val="F92672"/>
                </a:solidFill>
                <a:effectLst/>
                <a:latin typeface="Menlo" panose="020B0609030804020204" pitchFamily="49" charset="0"/>
              </a:rPr>
              <a:t>&lt;&lt;</a:t>
            </a:r>
            <a:r>
              <a:rPr lang="en-GB" sz="1400" b="0" dirty="0">
                <a:solidFill>
                  <a:srgbClr val="F8F8F2"/>
                </a:solidFill>
                <a:effectLst/>
                <a:latin typeface="Menlo" panose="020B0609030804020204" pitchFamily="49" charset="0"/>
              </a:rPr>
              <a:t> </a:t>
            </a:r>
            <a:r>
              <a:rPr lang="en-GB" sz="1400" b="0" dirty="0" err="1">
                <a:solidFill>
                  <a:srgbClr val="F8F8F2"/>
                </a:solidFill>
                <a:effectLst/>
                <a:latin typeface="Menlo" panose="020B0609030804020204" pitchFamily="49" charset="0"/>
              </a:rPr>
              <a:t>myObj.</a:t>
            </a:r>
            <a:r>
              <a:rPr lang="en-GB" sz="1400" b="0" dirty="0" err="1">
                <a:solidFill>
                  <a:srgbClr val="A6E22E"/>
                </a:solidFill>
                <a:effectLst/>
                <a:latin typeface="Menlo" panose="020B0609030804020204" pitchFamily="49" charset="0"/>
              </a:rPr>
              <a:t>speed</a:t>
            </a:r>
            <a:r>
              <a:rPr lang="en-GB" sz="1400" b="0" dirty="0">
                <a:solidFill>
                  <a:srgbClr val="F8F8F2"/>
                </a:solidFill>
                <a:effectLst/>
                <a:latin typeface="Menlo" panose="020B0609030804020204" pitchFamily="49" charset="0"/>
              </a:rPr>
              <a:t>(</a:t>
            </a:r>
            <a:r>
              <a:rPr lang="en-GB" sz="1400" b="0" dirty="0">
                <a:solidFill>
                  <a:srgbClr val="AE81FF"/>
                </a:solidFill>
                <a:effectLst/>
                <a:latin typeface="Menlo" panose="020B0609030804020204" pitchFamily="49" charset="0"/>
              </a:rPr>
              <a:t>200</a:t>
            </a:r>
            <a:r>
              <a:rPr lang="en-GB" sz="1400" b="0" dirty="0">
                <a:solidFill>
                  <a:srgbClr val="F8F8F2"/>
                </a:solidFill>
                <a:effectLst/>
                <a:latin typeface="Menlo" panose="020B0609030804020204" pitchFamily="49" charset="0"/>
              </a:rPr>
              <a:t>);</a:t>
            </a:r>
            <a:r>
              <a:rPr lang="en-GB" sz="1400" b="0" dirty="0">
                <a:solidFill>
                  <a:srgbClr val="88846F"/>
                </a:solidFill>
                <a:effectLst/>
                <a:latin typeface="Menlo" panose="020B0609030804020204" pitchFamily="49" charset="0"/>
              </a:rPr>
              <a:t> // Call the method with an argument</a:t>
            </a:r>
            <a:endParaRPr lang="en-GB" sz="1400" b="0" dirty="0">
              <a:solidFill>
                <a:srgbClr val="F8F8F2"/>
              </a:solidFill>
              <a:effectLst/>
              <a:latin typeface="Menlo" panose="020B0609030804020204" pitchFamily="49" charset="0"/>
            </a:endParaRPr>
          </a:p>
          <a:p>
            <a:r>
              <a:rPr lang="en-GB" sz="1400" b="0" dirty="0">
                <a:solidFill>
                  <a:srgbClr val="F92672"/>
                </a:solidFill>
                <a:effectLst/>
                <a:latin typeface="Menlo" panose="020B0609030804020204" pitchFamily="49" charset="0"/>
              </a:rPr>
              <a:t>return</a:t>
            </a:r>
            <a:r>
              <a:rPr lang="en-GB" sz="1400" b="0" dirty="0">
                <a:solidFill>
                  <a:srgbClr val="F8F8F2"/>
                </a:solidFill>
                <a:effectLst/>
                <a:latin typeface="Menlo" panose="020B0609030804020204" pitchFamily="49" charset="0"/>
              </a:rPr>
              <a:t> </a:t>
            </a:r>
            <a:r>
              <a:rPr lang="en-GB" sz="1400" b="0" dirty="0">
                <a:solidFill>
                  <a:srgbClr val="AE81FF"/>
                </a:solidFill>
                <a:effectLst/>
                <a:latin typeface="Menlo" panose="020B0609030804020204" pitchFamily="49" charset="0"/>
              </a:rPr>
              <a:t>0</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p:txBody>
      </p:sp>
      <p:cxnSp>
        <p:nvCxnSpPr>
          <p:cNvPr id="5" name="Straight Arrow Connector 4">
            <a:extLst>
              <a:ext uri="{FF2B5EF4-FFF2-40B4-BE49-F238E27FC236}">
                <a16:creationId xmlns:a16="http://schemas.microsoft.com/office/drawing/2014/main" id="{FA3D9D3B-9B9D-326B-18A1-ED39C59A52D7}"/>
              </a:ext>
            </a:extLst>
          </p:cNvPr>
          <p:cNvCxnSpPr>
            <a:cxnSpLocks/>
            <a:stCxn id="6" idx="2"/>
          </p:cNvCxnSpPr>
          <p:nvPr/>
        </p:nvCxnSpPr>
        <p:spPr>
          <a:xfrm flipH="1">
            <a:off x="3868406" y="1864756"/>
            <a:ext cx="3699576" cy="1086668"/>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97163F7-D148-1107-51A6-6FE189462527}"/>
              </a:ext>
            </a:extLst>
          </p:cNvPr>
          <p:cNvSpPr txBox="1"/>
          <p:nvPr/>
        </p:nvSpPr>
        <p:spPr>
          <a:xfrm>
            <a:off x="6762371" y="295096"/>
            <a:ext cx="1611221" cy="1569660"/>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dirty="0"/>
              <a:t>Creates a function inside the class</a:t>
            </a:r>
          </a:p>
        </p:txBody>
      </p:sp>
      <p:cxnSp>
        <p:nvCxnSpPr>
          <p:cNvPr id="7" name="Straight Arrow Connector 6">
            <a:extLst>
              <a:ext uri="{FF2B5EF4-FFF2-40B4-BE49-F238E27FC236}">
                <a16:creationId xmlns:a16="http://schemas.microsoft.com/office/drawing/2014/main" id="{242194F9-9CF1-78DF-418F-2647C5AB7F69}"/>
              </a:ext>
            </a:extLst>
          </p:cNvPr>
          <p:cNvCxnSpPr>
            <a:cxnSpLocks/>
            <a:stCxn id="8" idx="2"/>
          </p:cNvCxnSpPr>
          <p:nvPr/>
        </p:nvCxnSpPr>
        <p:spPr>
          <a:xfrm flipH="1">
            <a:off x="5098774" y="3094292"/>
            <a:ext cx="4120773" cy="705775"/>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B1A7F28-4786-9682-E6A1-90AA6F78CE51}"/>
              </a:ext>
            </a:extLst>
          </p:cNvPr>
          <p:cNvSpPr txBox="1"/>
          <p:nvPr/>
        </p:nvSpPr>
        <p:spPr>
          <a:xfrm>
            <a:off x="8413936" y="1524632"/>
            <a:ext cx="1611221" cy="1569660"/>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dirty="0"/>
              <a:t>Declare a function inside the class</a:t>
            </a:r>
          </a:p>
        </p:txBody>
      </p:sp>
      <p:cxnSp>
        <p:nvCxnSpPr>
          <p:cNvPr id="9" name="Straight Arrow Connector 8">
            <a:extLst>
              <a:ext uri="{FF2B5EF4-FFF2-40B4-BE49-F238E27FC236}">
                <a16:creationId xmlns:a16="http://schemas.microsoft.com/office/drawing/2014/main" id="{61BB4317-CA2E-B777-1405-6FEDE24049D3}"/>
              </a:ext>
            </a:extLst>
          </p:cNvPr>
          <p:cNvCxnSpPr>
            <a:cxnSpLocks/>
            <a:stCxn id="10" idx="1"/>
          </p:cNvCxnSpPr>
          <p:nvPr/>
        </p:nvCxnSpPr>
        <p:spPr>
          <a:xfrm flipH="1">
            <a:off x="5608320" y="4256253"/>
            <a:ext cx="3419959" cy="264831"/>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15A5909-AA2B-57DB-194C-7B85A2AAAC9D}"/>
              </a:ext>
            </a:extLst>
          </p:cNvPr>
          <p:cNvSpPr txBox="1"/>
          <p:nvPr/>
        </p:nvSpPr>
        <p:spPr>
          <a:xfrm>
            <a:off x="9028279" y="3471423"/>
            <a:ext cx="1611221" cy="1569660"/>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dirty="0"/>
              <a:t>Define the function outside the class</a:t>
            </a:r>
          </a:p>
        </p:txBody>
      </p:sp>
      <p:cxnSp>
        <p:nvCxnSpPr>
          <p:cNvPr id="11" name="Straight Arrow Connector 10">
            <a:extLst>
              <a:ext uri="{FF2B5EF4-FFF2-40B4-BE49-F238E27FC236}">
                <a16:creationId xmlns:a16="http://schemas.microsoft.com/office/drawing/2014/main" id="{BBD1C025-9990-B338-A830-3FA40755C795}"/>
              </a:ext>
            </a:extLst>
          </p:cNvPr>
          <p:cNvCxnSpPr>
            <a:cxnSpLocks/>
          </p:cNvCxnSpPr>
          <p:nvPr/>
        </p:nvCxnSpPr>
        <p:spPr>
          <a:xfrm flipH="1" flipV="1">
            <a:off x="3511784" y="4574940"/>
            <a:ext cx="6950162" cy="1282441"/>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7846A000-1B86-7B65-DE7E-ACFE3B9CA310}"/>
              </a:ext>
            </a:extLst>
          </p:cNvPr>
          <p:cNvSpPr txBox="1"/>
          <p:nvPr/>
        </p:nvSpPr>
        <p:spPr>
          <a:xfrm>
            <a:off x="10461946" y="5216902"/>
            <a:ext cx="1611221" cy="1569660"/>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dirty="0"/>
              <a:t>Scope resolution operator ‘::’</a:t>
            </a:r>
          </a:p>
        </p:txBody>
      </p:sp>
    </p:spTree>
    <p:extLst>
      <p:ext uri="{BB962C8B-B14F-4D97-AF65-F5344CB8AC3E}">
        <p14:creationId xmlns:p14="http://schemas.microsoft.com/office/powerpoint/2010/main" val="2718165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dissolve">
                                      <p:cBhvr>
                                        <p:cTn id="15" dur="500"/>
                                        <p:tgtEl>
                                          <p:spTgt spid="8"/>
                                        </p:tgtEl>
                                      </p:cBhvr>
                                    </p:animEffect>
                                  </p:childTnLst>
                                </p:cTn>
                              </p:par>
                              <p:par>
                                <p:cTn id="16" presetID="9"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dissolv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par>
                                <p:cTn id="24" presetID="9" presetClass="entr" presetSubtype="0" fill="hold"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dissolv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dissolve">
                                      <p:cBhvr>
                                        <p:cTn id="31" dur="500"/>
                                        <p:tgtEl>
                                          <p:spTgt spid="12"/>
                                        </p:tgtEl>
                                      </p:cBhvr>
                                    </p:animEffect>
                                  </p:childTnLst>
                                </p:cTn>
                              </p:par>
                              <p:par>
                                <p:cTn id="32" presetID="9" presetClass="entr" presetSubtype="0" fill="hold"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dissolve">
                                      <p:cBhvr>
                                        <p:cTn id="3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animBg="1"/>
      <p:bldP spid="1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C6446-9672-BF4B-1836-D1D6A40FF958}"/>
              </a:ext>
            </a:extLst>
          </p:cNvPr>
          <p:cNvSpPr>
            <a:spLocks noGrp="1"/>
          </p:cNvSpPr>
          <p:nvPr>
            <p:ph type="title"/>
          </p:nvPr>
        </p:nvSpPr>
        <p:spPr/>
        <p:txBody>
          <a:bodyPr/>
          <a:lstStyle/>
          <a:p>
            <a:pPr algn="l"/>
            <a:r>
              <a:rPr lang="en-GB" dirty="0"/>
              <a:t>Constructors</a:t>
            </a:r>
          </a:p>
        </p:txBody>
      </p:sp>
      <p:sp>
        <p:nvSpPr>
          <p:cNvPr id="11" name="TextBox 10">
            <a:extLst>
              <a:ext uri="{FF2B5EF4-FFF2-40B4-BE49-F238E27FC236}">
                <a16:creationId xmlns:a16="http://schemas.microsoft.com/office/drawing/2014/main" id="{366D1BC5-CC5D-8542-138A-89A78D8BEE4A}"/>
              </a:ext>
            </a:extLst>
          </p:cNvPr>
          <p:cNvSpPr txBox="1"/>
          <p:nvPr/>
        </p:nvSpPr>
        <p:spPr>
          <a:xfrm>
            <a:off x="0" y="1698693"/>
            <a:ext cx="6093618" cy="5170646"/>
          </a:xfrm>
          <a:prstGeom prst="rect">
            <a:avLst/>
          </a:prstGeom>
          <a:solidFill>
            <a:schemeClr val="bg1"/>
          </a:solidFill>
          <a:ln w="31750">
            <a:solidFill>
              <a:srgbClr val="FF0000"/>
            </a:solidFill>
          </a:ln>
        </p:spPr>
        <p:txBody>
          <a:bodyPr wrap="square">
            <a:spAutoFit/>
          </a:bodyPr>
          <a:lstStyle/>
          <a:p>
            <a:r>
              <a:rPr lang="en-GB" sz="1500" b="0" dirty="0">
                <a:solidFill>
                  <a:srgbClr val="F92672"/>
                </a:solidFill>
                <a:effectLst/>
                <a:latin typeface="Menlo" panose="020B0609030804020204" pitchFamily="49" charset="0"/>
              </a:rPr>
              <a:t>#include</a:t>
            </a:r>
            <a:r>
              <a:rPr lang="en-GB" sz="1500" b="0" dirty="0">
                <a:solidFill>
                  <a:srgbClr val="F8F8F2"/>
                </a:solidFill>
                <a:effectLst/>
                <a:latin typeface="Menlo" panose="020B0609030804020204" pitchFamily="49" charset="0"/>
              </a:rPr>
              <a:t> </a:t>
            </a:r>
            <a:r>
              <a:rPr lang="en-GB" sz="1500" b="0" dirty="0">
                <a:solidFill>
                  <a:srgbClr val="E6DB74"/>
                </a:solidFill>
                <a:effectLst/>
                <a:latin typeface="Menlo" panose="020B0609030804020204" pitchFamily="49" charset="0"/>
              </a:rPr>
              <a:t>&lt;iostream&gt;</a:t>
            </a:r>
            <a:endParaRPr lang="en-GB" sz="1500" b="0" dirty="0">
              <a:solidFill>
                <a:srgbClr val="F8F8F2"/>
              </a:solidFill>
              <a:effectLst/>
              <a:latin typeface="Menlo" panose="020B0609030804020204" pitchFamily="49" charset="0"/>
            </a:endParaRPr>
          </a:p>
          <a:p>
            <a:r>
              <a:rPr lang="en-GB" sz="1500" b="0" dirty="0">
                <a:solidFill>
                  <a:srgbClr val="F92672"/>
                </a:solidFill>
                <a:effectLst/>
                <a:latin typeface="Menlo" panose="020B0609030804020204" pitchFamily="49" charset="0"/>
              </a:rPr>
              <a:t>using</a:t>
            </a:r>
            <a:r>
              <a:rPr lang="en-GB" sz="1500" b="0" dirty="0">
                <a:solidFill>
                  <a:srgbClr val="F8F8F2"/>
                </a:solidFill>
                <a:effectLst/>
                <a:latin typeface="Menlo" panose="020B0609030804020204" pitchFamily="49" charset="0"/>
              </a:rPr>
              <a:t> </a:t>
            </a:r>
            <a:r>
              <a:rPr lang="en-GB" sz="1500" b="0" i="1" dirty="0">
                <a:solidFill>
                  <a:srgbClr val="66D9EF"/>
                </a:solidFill>
                <a:effectLst/>
                <a:latin typeface="Menlo" panose="020B0609030804020204" pitchFamily="49" charset="0"/>
              </a:rPr>
              <a:t>namespace</a:t>
            </a:r>
            <a:r>
              <a:rPr lang="en-GB" sz="1500" b="0" dirty="0">
                <a:solidFill>
                  <a:srgbClr val="F8F8F2"/>
                </a:solidFill>
                <a:effectLst/>
                <a:latin typeface="Menlo" panose="020B0609030804020204" pitchFamily="49" charset="0"/>
              </a:rPr>
              <a:t> </a:t>
            </a:r>
            <a:r>
              <a:rPr lang="en-GB" sz="1500" b="0" u="sng" dirty="0">
                <a:solidFill>
                  <a:srgbClr val="A6E22E"/>
                </a:solidFill>
                <a:effectLst/>
                <a:latin typeface="Menlo" panose="020B0609030804020204" pitchFamily="49" charset="0"/>
              </a:rPr>
              <a:t>std</a:t>
            </a:r>
            <a:r>
              <a:rPr lang="en-GB" sz="1500" b="0" dirty="0">
                <a:solidFill>
                  <a:srgbClr val="F8F8F2"/>
                </a:solidFill>
                <a:effectLst/>
                <a:latin typeface="Menlo" panose="020B0609030804020204" pitchFamily="49" charset="0"/>
              </a:rPr>
              <a:t>;</a:t>
            </a:r>
          </a:p>
          <a:p>
            <a:br>
              <a:rPr lang="en-GB" sz="1500" b="0" dirty="0">
                <a:solidFill>
                  <a:srgbClr val="F8F8F2"/>
                </a:solidFill>
                <a:effectLst/>
                <a:latin typeface="Menlo" panose="020B0609030804020204" pitchFamily="49" charset="0"/>
              </a:rPr>
            </a:br>
            <a:r>
              <a:rPr lang="en-GB" sz="1500" b="0" i="1" dirty="0">
                <a:solidFill>
                  <a:srgbClr val="66D9EF"/>
                </a:solidFill>
                <a:effectLst/>
                <a:latin typeface="Menlo" panose="020B0609030804020204" pitchFamily="49" charset="0"/>
              </a:rPr>
              <a:t>class</a:t>
            </a:r>
            <a:r>
              <a:rPr lang="en-GB" sz="1500" b="0" dirty="0">
                <a:solidFill>
                  <a:srgbClr val="F8F8F2"/>
                </a:solidFill>
                <a:effectLst/>
                <a:latin typeface="Menlo" panose="020B0609030804020204" pitchFamily="49" charset="0"/>
              </a:rPr>
              <a:t> </a:t>
            </a:r>
            <a:r>
              <a:rPr lang="en-GB" sz="1500" b="0" u="sng" dirty="0">
                <a:solidFill>
                  <a:srgbClr val="A6E22E"/>
                </a:solidFill>
                <a:effectLst/>
                <a:latin typeface="Menlo" panose="020B0609030804020204" pitchFamily="49" charset="0"/>
              </a:rPr>
              <a:t>Car</a:t>
            </a:r>
            <a:r>
              <a:rPr lang="en-GB" sz="1500" b="0" dirty="0">
                <a:solidFill>
                  <a:srgbClr val="F8F8F2"/>
                </a:solidFill>
                <a:effectLst/>
                <a:latin typeface="Menlo" panose="020B0609030804020204" pitchFamily="49" charset="0"/>
              </a:rPr>
              <a:t> {</a:t>
            </a:r>
            <a:r>
              <a:rPr lang="en-GB" sz="1500" b="0" dirty="0">
                <a:solidFill>
                  <a:srgbClr val="88846F"/>
                </a:solidFill>
                <a:effectLst/>
                <a:latin typeface="Menlo" panose="020B0609030804020204" pitchFamily="49" charset="0"/>
              </a:rPr>
              <a:t> // The class</a:t>
            </a:r>
            <a:endParaRPr lang="en-GB" sz="1500" b="0" dirty="0">
              <a:solidFill>
                <a:srgbClr val="F8F8F2"/>
              </a:solidFill>
              <a:effectLst/>
              <a:latin typeface="Menlo" panose="020B0609030804020204" pitchFamily="49" charset="0"/>
            </a:endParaRPr>
          </a:p>
          <a:p>
            <a:r>
              <a:rPr lang="en-GB" sz="1500" b="0" i="1" dirty="0">
                <a:solidFill>
                  <a:srgbClr val="66D9EF"/>
                </a:solidFill>
                <a:effectLst/>
                <a:latin typeface="Menlo" panose="020B0609030804020204" pitchFamily="49" charset="0"/>
              </a:rPr>
              <a:t>public:</a:t>
            </a:r>
            <a:r>
              <a:rPr lang="en-GB" sz="1500" b="0" dirty="0">
                <a:solidFill>
                  <a:srgbClr val="88846F"/>
                </a:solidFill>
                <a:effectLst/>
                <a:latin typeface="Menlo" panose="020B0609030804020204" pitchFamily="49" charset="0"/>
              </a:rPr>
              <a:t> // Access specifier</a:t>
            </a:r>
            <a:endParaRPr lang="en-GB" sz="1500" b="0" dirty="0">
              <a:solidFill>
                <a:srgbClr val="F8F8F2"/>
              </a:solidFill>
              <a:effectLst/>
              <a:latin typeface="Menlo" panose="020B0609030804020204" pitchFamily="49" charset="0"/>
            </a:endParaRPr>
          </a:p>
          <a:p>
            <a:r>
              <a:rPr lang="en-GB" sz="1500" b="0" dirty="0">
                <a:solidFill>
                  <a:srgbClr val="F8F8F2"/>
                </a:solidFill>
                <a:effectLst/>
                <a:latin typeface="Menlo" panose="020B0609030804020204" pitchFamily="49" charset="0"/>
              </a:rPr>
              <a:t>string brand;</a:t>
            </a:r>
            <a:r>
              <a:rPr lang="en-GB" sz="1500" b="0" dirty="0">
                <a:solidFill>
                  <a:srgbClr val="88846F"/>
                </a:solidFill>
                <a:effectLst/>
                <a:latin typeface="Menlo" panose="020B0609030804020204" pitchFamily="49" charset="0"/>
              </a:rPr>
              <a:t> // Attribute</a:t>
            </a:r>
            <a:endParaRPr lang="en-GB" sz="1500" b="0" dirty="0">
              <a:solidFill>
                <a:srgbClr val="F8F8F2"/>
              </a:solidFill>
              <a:effectLst/>
              <a:latin typeface="Menlo" panose="020B0609030804020204" pitchFamily="49" charset="0"/>
            </a:endParaRPr>
          </a:p>
          <a:p>
            <a:r>
              <a:rPr lang="en-GB" sz="1500" b="0" dirty="0">
                <a:solidFill>
                  <a:srgbClr val="A6E22E"/>
                </a:solidFill>
                <a:effectLst/>
                <a:latin typeface="Menlo" panose="020B0609030804020204" pitchFamily="49" charset="0"/>
              </a:rPr>
              <a:t>Car</a:t>
            </a:r>
            <a:r>
              <a:rPr lang="en-GB" sz="1500" b="0" dirty="0">
                <a:solidFill>
                  <a:srgbClr val="F8F8F2"/>
                </a:solidFill>
                <a:effectLst/>
                <a:latin typeface="Menlo" panose="020B0609030804020204" pitchFamily="49" charset="0"/>
              </a:rPr>
              <a:t>(</a:t>
            </a:r>
            <a:r>
              <a:rPr lang="en-GB" sz="1500" b="0" u="sng" dirty="0">
                <a:solidFill>
                  <a:srgbClr val="A6E22E"/>
                </a:solidFill>
                <a:effectLst/>
                <a:latin typeface="Menlo" panose="020B0609030804020204" pitchFamily="49" charset="0"/>
              </a:rPr>
              <a:t>string</a:t>
            </a:r>
            <a:r>
              <a:rPr lang="en-GB" sz="1500" b="0" dirty="0">
                <a:solidFill>
                  <a:srgbClr val="F8F8F2"/>
                </a:solidFill>
                <a:effectLst/>
                <a:latin typeface="Menlo" panose="020B0609030804020204" pitchFamily="49" charset="0"/>
              </a:rPr>
              <a:t> </a:t>
            </a:r>
            <a:r>
              <a:rPr lang="en-GB" sz="1500" b="0" i="1" dirty="0">
                <a:solidFill>
                  <a:srgbClr val="FD971F"/>
                </a:solidFill>
                <a:effectLst/>
                <a:latin typeface="Menlo" panose="020B0609030804020204" pitchFamily="49" charset="0"/>
              </a:rPr>
              <a:t>x</a:t>
            </a:r>
            <a:r>
              <a:rPr lang="en-GB" sz="1500" b="0" dirty="0">
                <a:solidFill>
                  <a:srgbClr val="F8F8F2"/>
                </a:solidFill>
                <a:effectLst/>
                <a:latin typeface="Menlo" panose="020B0609030804020204" pitchFamily="49" charset="0"/>
              </a:rPr>
              <a:t>) {</a:t>
            </a:r>
            <a:r>
              <a:rPr lang="en-GB" sz="1500" b="0" dirty="0">
                <a:solidFill>
                  <a:srgbClr val="88846F"/>
                </a:solidFill>
                <a:effectLst/>
                <a:latin typeface="Menlo" panose="020B0609030804020204" pitchFamily="49" charset="0"/>
              </a:rPr>
              <a:t> // Constructor with parameters</a:t>
            </a:r>
            <a:endParaRPr lang="en-GB" sz="1500" b="0" dirty="0">
              <a:solidFill>
                <a:srgbClr val="F8F8F2"/>
              </a:solidFill>
              <a:effectLst/>
              <a:latin typeface="Menlo" panose="020B0609030804020204" pitchFamily="49" charset="0"/>
            </a:endParaRPr>
          </a:p>
          <a:p>
            <a:r>
              <a:rPr lang="en-GB" sz="1500" b="0" dirty="0">
                <a:solidFill>
                  <a:srgbClr val="F8F8F2"/>
                </a:solidFill>
                <a:effectLst/>
                <a:latin typeface="Menlo" panose="020B0609030804020204" pitchFamily="49" charset="0"/>
              </a:rPr>
              <a:t>brand </a:t>
            </a:r>
            <a:r>
              <a:rPr lang="en-GB" sz="1500" b="0" dirty="0">
                <a:solidFill>
                  <a:srgbClr val="F92672"/>
                </a:solidFill>
                <a:effectLst/>
                <a:latin typeface="Menlo" panose="020B0609030804020204" pitchFamily="49" charset="0"/>
              </a:rPr>
              <a:t>=</a:t>
            </a:r>
            <a:r>
              <a:rPr lang="en-GB" sz="1500" b="0" dirty="0">
                <a:solidFill>
                  <a:srgbClr val="F8F8F2"/>
                </a:solidFill>
                <a:effectLst/>
                <a:latin typeface="Menlo" panose="020B0609030804020204" pitchFamily="49" charset="0"/>
              </a:rPr>
              <a:t> x;</a:t>
            </a:r>
          </a:p>
          <a:p>
            <a:r>
              <a:rPr lang="en-GB" sz="1500" b="0" dirty="0">
                <a:solidFill>
                  <a:srgbClr val="F8F8F2"/>
                </a:solidFill>
                <a:effectLst/>
                <a:latin typeface="Menlo" panose="020B0609030804020204" pitchFamily="49" charset="0"/>
              </a:rPr>
              <a:t>}</a:t>
            </a:r>
          </a:p>
          <a:p>
            <a:r>
              <a:rPr lang="en-GB" sz="1500" b="0" dirty="0">
                <a:solidFill>
                  <a:srgbClr val="F8F8F2"/>
                </a:solidFill>
                <a:effectLst/>
                <a:latin typeface="Menlo" panose="020B0609030804020204" pitchFamily="49" charset="0"/>
              </a:rPr>
              <a:t>};</a:t>
            </a:r>
          </a:p>
          <a:p>
            <a:br>
              <a:rPr lang="en-GB" sz="1500" b="0" dirty="0">
                <a:solidFill>
                  <a:srgbClr val="F8F8F2"/>
                </a:solidFill>
                <a:effectLst/>
                <a:latin typeface="Menlo" panose="020B0609030804020204" pitchFamily="49" charset="0"/>
              </a:rPr>
            </a:br>
            <a:r>
              <a:rPr lang="en-GB" sz="1500" b="0" i="1" dirty="0">
                <a:solidFill>
                  <a:srgbClr val="66D9EF"/>
                </a:solidFill>
                <a:effectLst/>
                <a:latin typeface="Menlo" panose="020B0609030804020204" pitchFamily="49" charset="0"/>
              </a:rPr>
              <a:t>int</a:t>
            </a:r>
            <a:r>
              <a:rPr lang="en-GB" sz="1500" b="0" dirty="0">
                <a:solidFill>
                  <a:srgbClr val="F8F8F2"/>
                </a:solidFill>
                <a:effectLst/>
                <a:latin typeface="Menlo" panose="020B0609030804020204" pitchFamily="49" charset="0"/>
              </a:rPr>
              <a:t> </a:t>
            </a:r>
            <a:r>
              <a:rPr lang="en-GB" sz="1500" b="0" dirty="0">
                <a:solidFill>
                  <a:srgbClr val="A6E22E"/>
                </a:solidFill>
                <a:effectLst/>
                <a:latin typeface="Menlo" panose="020B0609030804020204" pitchFamily="49" charset="0"/>
              </a:rPr>
              <a:t>main</a:t>
            </a:r>
            <a:r>
              <a:rPr lang="en-GB" sz="1500" b="0" dirty="0">
                <a:solidFill>
                  <a:srgbClr val="F8F8F2"/>
                </a:solidFill>
                <a:effectLst/>
                <a:latin typeface="Menlo" panose="020B0609030804020204" pitchFamily="49" charset="0"/>
              </a:rPr>
              <a:t>() {</a:t>
            </a:r>
          </a:p>
          <a:p>
            <a:r>
              <a:rPr lang="en-GB" sz="1500" b="0" dirty="0">
                <a:solidFill>
                  <a:srgbClr val="88846F"/>
                </a:solidFill>
                <a:effectLst/>
                <a:latin typeface="Menlo" panose="020B0609030804020204" pitchFamily="49" charset="0"/>
              </a:rPr>
              <a:t>// Create Car objects and call the constructor with different values</a:t>
            </a:r>
            <a:endParaRPr lang="en-GB" sz="1500" b="0" dirty="0">
              <a:solidFill>
                <a:srgbClr val="F8F8F2"/>
              </a:solidFill>
              <a:effectLst/>
              <a:latin typeface="Menlo" panose="020B0609030804020204" pitchFamily="49" charset="0"/>
            </a:endParaRPr>
          </a:p>
          <a:p>
            <a:r>
              <a:rPr lang="en-GB" sz="1500" b="0" dirty="0">
                <a:solidFill>
                  <a:srgbClr val="F8F8F2"/>
                </a:solidFill>
                <a:effectLst/>
                <a:latin typeface="Menlo" panose="020B0609030804020204" pitchFamily="49" charset="0"/>
              </a:rPr>
              <a:t>Car </a:t>
            </a:r>
            <a:r>
              <a:rPr lang="en-GB" sz="1500" b="0" dirty="0">
                <a:solidFill>
                  <a:srgbClr val="A6E22E"/>
                </a:solidFill>
                <a:effectLst/>
                <a:latin typeface="Menlo" panose="020B0609030804020204" pitchFamily="49" charset="0"/>
              </a:rPr>
              <a:t>carObj1</a:t>
            </a:r>
            <a:r>
              <a:rPr lang="en-GB" sz="1500" b="0" dirty="0">
                <a:solidFill>
                  <a:srgbClr val="F8F8F2"/>
                </a:solidFill>
                <a:effectLst/>
                <a:latin typeface="Menlo" panose="020B0609030804020204" pitchFamily="49" charset="0"/>
              </a:rPr>
              <a:t>(</a:t>
            </a:r>
            <a:r>
              <a:rPr lang="en-GB" sz="1500" b="0" dirty="0">
                <a:solidFill>
                  <a:srgbClr val="E6DB74"/>
                </a:solidFill>
                <a:effectLst/>
                <a:latin typeface="Menlo" panose="020B0609030804020204" pitchFamily="49" charset="0"/>
              </a:rPr>
              <a:t>"BMW"</a:t>
            </a:r>
            <a:r>
              <a:rPr lang="en-GB" sz="1500" b="0" dirty="0">
                <a:solidFill>
                  <a:srgbClr val="F8F8F2"/>
                </a:solidFill>
                <a:effectLst/>
                <a:latin typeface="Menlo" panose="020B0609030804020204" pitchFamily="49" charset="0"/>
              </a:rPr>
              <a:t>);</a:t>
            </a:r>
          </a:p>
          <a:p>
            <a:r>
              <a:rPr lang="en-GB" sz="1500" b="0" dirty="0">
                <a:solidFill>
                  <a:srgbClr val="F8F8F2"/>
                </a:solidFill>
                <a:effectLst/>
                <a:latin typeface="Menlo" panose="020B0609030804020204" pitchFamily="49" charset="0"/>
              </a:rPr>
              <a:t>Car </a:t>
            </a:r>
            <a:r>
              <a:rPr lang="en-GB" sz="1500" b="0" dirty="0">
                <a:solidFill>
                  <a:srgbClr val="A6E22E"/>
                </a:solidFill>
                <a:effectLst/>
                <a:latin typeface="Menlo" panose="020B0609030804020204" pitchFamily="49" charset="0"/>
              </a:rPr>
              <a:t>carObj2</a:t>
            </a:r>
            <a:r>
              <a:rPr lang="en-GB" sz="1500" b="0" dirty="0">
                <a:solidFill>
                  <a:srgbClr val="F8F8F2"/>
                </a:solidFill>
                <a:effectLst/>
                <a:latin typeface="Menlo" panose="020B0609030804020204" pitchFamily="49" charset="0"/>
              </a:rPr>
              <a:t>(</a:t>
            </a:r>
            <a:r>
              <a:rPr lang="en-GB" sz="1500" b="0" dirty="0">
                <a:solidFill>
                  <a:srgbClr val="E6DB74"/>
                </a:solidFill>
                <a:effectLst/>
                <a:latin typeface="Menlo" panose="020B0609030804020204" pitchFamily="49" charset="0"/>
              </a:rPr>
              <a:t>"Ford"</a:t>
            </a:r>
            <a:r>
              <a:rPr lang="en-GB" sz="1500" b="0" dirty="0">
                <a:solidFill>
                  <a:srgbClr val="F8F8F2"/>
                </a:solidFill>
                <a:effectLst/>
                <a:latin typeface="Menlo" panose="020B0609030804020204" pitchFamily="49" charset="0"/>
              </a:rPr>
              <a:t>);</a:t>
            </a:r>
          </a:p>
          <a:p>
            <a:br>
              <a:rPr lang="en-GB" sz="1500" b="0" dirty="0">
                <a:solidFill>
                  <a:srgbClr val="F8F8F2"/>
                </a:solidFill>
                <a:effectLst/>
                <a:latin typeface="Menlo" panose="020B0609030804020204" pitchFamily="49" charset="0"/>
              </a:rPr>
            </a:br>
            <a:r>
              <a:rPr lang="en-GB" sz="1500" b="0" dirty="0">
                <a:solidFill>
                  <a:srgbClr val="88846F"/>
                </a:solidFill>
                <a:effectLst/>
                <a:latin typeface="Menlo" panose="020B0609030804020204" pitchFamily="49" charset="0"/>
              </a:rPr>
              <a:t>// Print values</a:t>
            </a:r>
            <a:endParaRPr lang="en-GB" sz="1500" b="0" dirty="0">
              <a:solidFill>
                <a:srgbClr val="F8F8F2"/>
              </a:solidFill>
              <a:effectLst/>
              <a:latin typeface="Menlo" panose="020B0609030804020204" pitchFamily="49" charset="0"/>
            </a:endParaRPr>
          </a:p>
          <a:p>
            <a:r>
              <a:rPr lang="en-GB" sz="1500" b="0" dirty="0" err="1">
                <a:solidFill>
                  <a:srgbClr val="F8F8F2"/>
                </a:solidFill>
                <a:effectLst/>
                <a:latin typeface="Menlo" panose="020B0609030804020204" pitchFamily="49" charset="0"/>
              </a:rPr>
              <a:t>cout</a:t>
            </a:r>
            <a:r>
              <a:rPr lang="en-GB" sz="1500" b="0" dirty="0">
                <a:solidFill>
                  <a:srgbClr val="F8F8F2"/>
                </a:solidFill>
                <a:effectLst/>
                <a:latin typeface="Menlo" panose="020B0609030804020204" pitchFamily="49" charset="0"/>
              </a:rPr>
              <a:t> </a:t>
            </a:r>
            <a:r>
              <a:rPr lang="en-GB" sz="1500" b="0" dirty="0">
                <a:solidFill>
                  <a:srgbClr val="F92672"/>
                </a:solidFill>
                <a:effectLst/>
                <a:latin typeface="Menlo" panose="020B0609030804020204" pitchFamily="49" charset="0"/>
              </a:rPr>
              <a:t>&lt;&lt;</a:t>
            </a:r>
            <a:r>
              <a:rPr lang="en-GB" sz="1500" b="0" dirty="0">
                <a:solidFill>
                  <a:srgbClr val="F8F8F2"/>
                </a:solidFill>
                <a:effectLst/>
                <a:latin typeface="Menlo" panose="020B0609030804020204" pitchFamily="49" charset="0"/>
              </a:rPr>
              <a:t> carObj1.brand </a:t>
            </a:r>
            <a:r>
              <a:rPr lang="en-GB" sz="1500" b="0" dirty="0">
                <a:solidFill>
                  <a:srgbClr val="F92672"/>
                </a:solidFill>
                <a:effectLst/>
                <a:latin typeface="Menlo" panose="020B0609030804020204" pitchFamily="49" charset="0"/>
              </a:rPr>
              <a:t>&lt;&lt;</a:t>
            </a:r>
            <a:r>
              <a:rPr lang="en-GB" sz="1500" b="0" dirty="0">
                <a:solidFill>
                  <a:srgbClr val="F8F8F2"/>
                </a:solidFill>
                <a:effectLst/>
                <a:latin typeface="Menlo" panose="020B0609030804020204" pitchFamily="49" charset="0"/>
              </a:rPr>
              <a:t> </a:t>
            </a:r>
            <a:r>
              <a:rPr lang="en-GB" sz="1500" b="0" dirty="0">
                <a:solidFill>
                  <a:srgbClr val="E6DB74"/>
                </a:solidFill>
                <a:effectLst/>
                <a:latin typeface="Menlo" panose="020B0609030804020204" pitchFamily="49" charset="0"/>
              </a:rPr>
              <a:t>"</a:t>
            </a:r>
            <a:r>
              <a:rPr lang="en-GB" sz="1500" b="0" dirty="0">
                <a:solidFill>
                  <a:srgbClr val="AE81FF"/>
                </a:solidFill>
                <a:effectLst/>
                <a:latin typeface="Menlo" panose="020B0609030804020204" pitchFamily="49" charset="0"/>
              </a:rPr>
              <a:t>\n</a:t>
            </a:r>
            <a:r>
              <a:rPr lang="en-GB" sz="1500" b="0" dirty="0">
                <a:solidFill>
                  <a:srgbClr val="E6DB74"/>
                </a:solidFill>
                <a:effectLst/>
                <a:latin typeface="Menlo" panose="020B0609030804020204" pitchFamily="49" charset="0"/>
              </a:rPr>
              <a:t>"</a:t>
            </a:r>
            <a:r>
              <a:rPr lang="en-GB" sz="1500" b="0" dirty="0">
                <a:solidFill>
                  <a:srgbClr val="F8F8F2"/>
                </a:solidFill>
                <a:effectLst/>
                <a:latin typeface="Menlo" panose="020B0609030804020204" pitchFamily="49" charset="0"/>
              </a:rPr>
              <a:t>;</a:t>
            </a:r>
          </a:p>
          <a:p>
            <a:r>
              <a:rPr lang="en-GB" sz="1500" b="0" dirty="0" err="1">
                <a:solidFill>
                  <a:srgbClr val="F8F8F2"/>
                </a:solidFill>
                <a:effectLst/>
                <a:latin typeface="Menlo" panose="020B0609030804020204" pitchFamily="49" charset="0"/>
              </a:rPr>
              <a:t>cout</a:t>
            </a:r>
            <a:r>
              <a:rPr lang="en-GB" sz="1500" b="0" dirty="0">
                <a:solidFill>
                  <a:srgbClr val="F8F8F2"/>
                </a:solidFill>
                <a:effectLst/>
                <a:latin typeface="Menlo" panose="020B0609030804020204" pitchFamily="49" charset="0"/>
              </a:rPr>
              <a:t> </a:t>
            </a:r>
            <a:r>
              <a:rPr lang="en-GB" sz="1500" b="0" dirty="0">
                <a:solidFill>
                  <a:srgbClr val="F92672"/>
                </a:solidFill>
                <a:effectLst/>
                <a:latin typeface="Menlo" panose="020B0609030804020204" pitchFamily="49" charset="0"/>
              </a:rPr>
              <a:t>&lt;&lt;</a:t>
            </a:r>
            <a:r>
              <a:rPr lang="en-GB" sz="1500" b="0" dirty="0">
                <a:solidFill>
                  <a:srgbClr val="F8F8F2"/>
                </a:solidFill>
                <a:effectLst/>
                <a:latin typeface="Menlo" panose="020B0609030804020204" pitchFamily="49" charset="0"/>
              </a:rPr>
              <a:t> carObj2.brand </a:t>
            </a:r>
            <a:r>
              <a:rPr lang="en-GB" sz="1500" b="0" dirty="0">
                <a:solidFill>
                  <a:srgbClr val="F92672"/>
                </a:solidFill>
                <a:effectLst/>
                <a:latin typeface="Menlo" panose="020B0609030804020204" pitchFamily="49" charset="0"/>
              </a:rPr>
              <a:t>&lt;&lt;</a:t>
            </a:r>
            <a:r>
              <a:rPr lang="en-GB" sz="1500" b="0" dirty="0">
                <a:solidFill>
                  <a:srgbClr val="F8F8F2"/>
                </a:solidFill>
                <a:effectLst/>
                <a:latin typeface="Menlo" panose="020B0609030804020204" pitchFamily="49" charset="0"/>
              </a:rPr>
              <a:t> </a:t>
            </a:r>
            <a:r>
              <a:rPr lang="en-GB" sz="1500" b="0" dirty="0">
                <a:solidFill>
                  <a:srgbClr val="E6DB74"/>
                </a:solidFill>
                <a:effectLst/>
                <a:latin typeface="Menlo" panose="020B0609030804020204" pitchFamily="49" charset="0"/>
              </a:rPr>
              <a:t>"</a:t>
            </a:r>
            <a:r>
              <a:rPr lang="en-GB" sz="1500" b="0" dirty="0">
                <a:solidFill>
                  <a:srgbClr val="AE81FF"/>
                </a:solidFill>
                <a:effectLst/>
                <a:latin typeface="Menlo" panose="020B0609030804020204" pitchFamily="49" charset="0"/>
              </a:rPr>
              <a:t>\n</a:t>
            </a:r>
            <a:r>
              <a:rPr lang="en-GB" sz="1500" b="0" dirty="0">
                <a:solidFill>
                  <a:srgbClr val="E6DB74"/>
                </a:solidFill>
                <a:effectLst/>
                <a:latin typeface="Menlo" panose="020B0609030804020204" pitchFamily="49" charset="0"/>
              </a:rPr>
              <a:t>"</a:t>
            </a:r>
            <a:r>
              <a:rPr lang="en-GB" sz="1500" b="0" dirty="0">
                <a:solidFill>
                  <a:srgbClr val="F8F8F2"/>
                </a:solidFill>
                <a:effectLst/>
                <a:latin typeface="Menlo" panose="020B0609030804020204" pitchFamily="49" charset="0"/>
              </a:rPr>
              <a:t>;</a:t>
            </a:r>
          </a:p>
          <a:p>
            <a:r>
              <a:rPr lang="en-GB" sz="1500" b="0" dirty="0">
                <a:solidFill>
                  <a:srgbClr val="F92672"/>
                </a:solidFill>
                <a:effectLst/>
                <a:latin typeface="Menlo" panose="020B0609030804020204" pitchFamily="49" charset="0"/>
              </a:rPr>
              <a:t>return</a:t>
            </a:r>
            <a:r>
              <a:rPr lang="en-GB" sz="1500" b="0" dirty="0">
                <a:solidFill>
                  <a:srgbClr val="F8F8F2"/>
                </a:solidFill>
                <a:effectLst/>
                <a:latin typeface="Menlo" panose="020B0609030804020204" pitchFamily="49" charset="0"/>
              </a:rPr>
              <a:t> </a:t>
            </a:r>
            <a:r>
              <a:rPr lang="en-GB" sz="1500" b="0" dirty="0">
                <a:solidFill>
                  <a:srgbClr val="AE81FF"/>
                </a:solidFill>
                <a:effectLst/>
                <a:latin typeface="Menlo" panose="020B0609030804020204" pitchFamily="49" charset="0"/>
              </a:rPr>
              <a:t>0</a:t>
            </a:r>
            <a:r>
              <a:rPr lang="en-GB" sz="1500" b="0" dirty="0">
                <a:solidFill>
                  <a:srgbClr val="F8F8F2"/>
                </a:solidFill>
                <a:effectLst/>
                <a:latin typeface="Menlo" panose="020B0609030804020204" pitchFamily="49" charset="0"/>
              </a:rPr>
              <a:t>;</a:t>
            </a:r>
          </a:p>
          <a:p>
            <a:r>
              <a:rPr lang="en-GB" sz="1500" b="0" dirty="0">
                <a:solidFill>
                  <a:srgbClr val="F8F8F2"/>
                </a:solidFill>
                <a:effectLst/>
                <a:latin typeface="Menlo" panose="020B0609030804020204" pitchFamily="49" charset="0"/>
              </a:rPr>
              <a:t>}</a:t>
            </a:r>
          </a:p>
        </p:txBody>
      </p:sp>
      <p:cxnSp>
        <p:nvCxnSpPr>
          <p:cNvPr id="12" name="Straight Arrow Connector 11">
            <a:extLst>
              <a:ext uri="{FF2B5EF4-FFF2-40B4-BE49-F238E27FC236}">
                <a16:creationId xmlns:a16="http://schemas.microsoft.com/office/drawing/2014/main" id="{494CA7DB-7741-6410-1FAB-08FCECA11E25}"/>
              </a:ext>
            </a:extLst>
          </p:cNvPr>
          <p:cNvCxnSpPr>
            <a:cxnSpLocks/>
            <a:stCxn id="13" idx="1"/>
          </p:cNvCxnSpPr>
          <p:nvPr/>
        </p:nvCxnSpPr>
        <p:spPr>
          <a:xfrm flipH="1">
            <a:off x="1724025" y="645957"/>
            <a:ext cx="4826793" cy="2553979"/>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3F6FA90-5C4B-F58B-763C-853B85FC09CC}"/>
              </a:ext>
            </a:extLst>
          </p:cNvPr>
          <p:cNvSpPr txBox="1"/>
          <p:nvPr/>
        </p:nvSpPr>
        <p:spPr>
          <a:xfrm>
            <a:off x="6550818" y="230458"/>
            <a:ext cx="3231357" cy="830997"/>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dirty="0"/>
              <a:t>Constructor is called with the class name</a:t>
            </a:r>
          </a:p>
        </p:txBody>
      </p:sp>
      <p:cxnSp>
        <p:nvCxnSpPr>
          <p:cNvPr id="14" name="Straight Arrow Connector 13">
            <a:extLst>
              <a:ext uri="{FF2B5EF4-FFF2-40B4-BE49-F238E27FC236}">
                <a16:creationId xmlns:a16="http://schemas.microsoft.com/office/drawing/2014/main" id="{058F5042-C190-947B-0ABA-53414ABEBA1E}"/>
              </a:ext>
            </a:extLst>
          </p:cNvPr>
          <p:cNvCxnSpPr>
            <a:cxnSpLocks/>
            <a:stCxn id="15" idx="1"/>
          </p:cNvCxnSpPr>
          <p:nvPr/>
        </p:nvCxnSpPr>
        <p:spPr>
          <a:xfrm flipH="1">
            <a:off x="2286000" y="1803468"/>
            <a:ext cx="6545459" cy="3282882"/>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34DBA86-9BD4-0FE3-62D6-AB7002165672}"/>
              </a:ext>
            </a:extLst>
          </p:cNvPr>
          <p:cNvSpPr txBox="1"/>
          <p:nvPr/>
        </p:nvSpPr>
        <p:spPr>
          <a:xfrm>
            <a:off x="8831459" y="1203303"/>
            <a:ext cx="2578895" cy="1200329"/>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dirty="0"/>
              <a:t>Pass arguments to constructors when objects are created</a:t>
            </a:r>
          </a:p>
        </p:txBody>
      </p:sp>
      <p:sp>
        <p:nvSpPr>
          <p:cNvPr id="16" name="Content Placeholder 2">
            <a:extLst>
              <a:ext uri="{FF2B5EF4-FFF2-40B4-BE49-F238E27FC236}">
                <a16:creationId xmlns:a16="http://schemas.microsoft.com/office/drawing/2014/main" id="{C447FEF2-6941-3D86-DC34-DE132A76695F}"/>
              </a:ext>
            </a:extLst>
          </p:cNvPr>
          <p:cNvSpPr>
            <a:spLocks noGrp="1"/>
          </p:cNvSpPr>
          <p:nvPr>
            <p:ph idx="1"/>
          </p:nvPr>
        </p:nvSpPr>
        <p:spPr>
          <a:xfrm>
            <a:off x="7022767" y="2701769"/>
            <a:ext cx="4716739" cy="3714749"/>
          </a:xfrm>
        </p:spPr>
        <p:txBody>
          <a:bodyPr>
            <a:normAutofit/>
          </a:bodyPr>
          <a:lstStyle/>
          <a:p>
            <a:pPr marL="342900" indent="-342900">
              <a:buFont typeface="Arial" panose="020B0604020202020204" pitchFamily="34" charset="0"/>
              <a:buChar char="•"/>
            </a:pPr>
            <a:r>
              <a:rPr lang="en-US" sz="2400" dirty="0"/>
              <a:t>Constructors are special functions that are called whenever an object is created</a:t>
            </a:r>
          </a:p>
          <a:p>
            <a:pPr marL="0" indent="0">
              <a:buNone/>
            </a:pPr>
            <a:endParaRPr lang="en-US" sz="2400" dirty="0"/>
          </a:p>
          <a:p>
            <a:pPr marL="342900" indent="-342900">
              <a:buFont typeface="Arial" panose="020B0604020202020204" pitchFamily="34" charset="0"/>
              <a:buChar char="•"/>
            </a:pPr>
            <a:r>
              <a:rPr lang="en-US" sz="2400" dirty="0"/>
              <a:t>You can also define constructors outside of a class</a:t>
            </a:r>
          </a:p>
          <a:p>
            <a:endParaRPr lang="en-GB" sz="2400" dirty="0"/>
          </a:p>
        </p:txBody>
      </p:sp>
    </p:spTree>
    <p:extLst>
      <p:ext uri="{BB962C8B-B14F-4D97-AF65-F5344CB8AC3E}">
        <p14:creationId xmlns:p14="http://schemas.microsoft.com/office/powerpoint/2010/main" val="3818567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par>
                                <p:cTn id="8" presetID="9"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dissolv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dissolve">
                                      <p:cBhvr>
                                        <p:cTn id="15" dur="500"/>
                                        <p:tgtEl>
                                          <p:spTgt spid="15"/>
                                        </p:tgtEl>
                                      </p:cBhvr>
                                    </p:animEffect>
                                  </p:childTnLst>
                                </p:cTn>
                              </p:par>
                              <p:par>
                                <p:cTn id="16" presetID="9" presetClass="entr" presetSubtype="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dissolv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16">
                                            <p:txEl>
                                              <p:pRg st="2" end="2"/>
                                            </p:txEl>
                                          </p:spTgt>
                                        </p:tgtEl>
                                        <p:attrNameLst>
                                          <p:attrName>style.visibility</p:attrName>
                                        </p:attrNameLst>
                                      </p:cBhvr>
                                      <p:to>
                                        <p:strVal val="visible"/>
                                      </p:to>
                                    </p:set>
                                    <p:animEffect transition="in" filter="dissolve">
                                      <p:cBhvr>
                                        <p:cTn id="23"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FCF5C-07D7-0321-2E92-59087A786017}"/>
              </a:ext>
            </a:extLst>
          </p:cNvPr>
          <p:cNvSpPr>
            <a:spLocks noGrp="1"/>
          </p:cNvSpPr>
          <p:nvPr>
            <p:ph type="title"/>
          </p:nvPr>
        </p:nvSpPr>
        <p:spPr/>
        <p:txBody>
          <a:bodyPr/>
          <a:lstStyle/>
          <a:p>
            <a:r>
              <a:rPr lang="en-GB" dirty="0"/>
              <a:t>Access Specifier</a:t>
            </a:r>
          </a:p>
        </p:txBody>
      </p:sp>
      <p:sp>
        <p:nvSpPr>
          <p:cNvPr id="3" name="Content Placeholder 2">
            <a:extLst>
              <a:ext uri="{FF2B5EF4-FFF2-40B4-BE49-F238E27FC236}">
                <a16:creationId xmlns:a16="http://schemas.microsoft.com/office/drawing/2014/main" id="{04266E2E-90B5-4EEB-1642-6706D75776DE}"/>
              </a:ext>
            </a:extLst>
          </p:cNvPr>
          <p:cNvSpPr>
            <a:spLocks noGrp="1"/>
          </p:cNvSpPr>
          <p:nvPr>
            <p:ph idx="1"/>
          </p:nvPr>
        </p:nvSpPr>
        <p:spPr>
          <a:xfrm>
            <a:off x="630456" y="1824007"/>
            <a:ext cx="7448540" cy="3714749"/>
          </a:xfrm>
        </p:spPr>
        <p:txBody>
          <a:bodyPr>
            <a:normAutofit fontScale="70000" lnSpcReduction="20000"/>
          </a:bodyPr>
          <a:lstStyle/>
          <a:p>
            <a:r>
              <a:rPr lang="en-US" sz="2800" dirty="0"/>
              <a:t>Access specifiers can be:</a:t>
            </a:r>
          </a:p>
          <a:p>
            <a:endParaRPr lang="en-US" sz="2800" dirty="0"/>
          </a:p>
          <a:p>
            <a:r>
              <a:rPr lang="en-US" sz="2800" dirty="0"/>
              <a:t>Private: members cannot be viewed outside the class</a:t>
            </a:r>
          </a:p>
          <a:p>
            <a:endParaRPr lang="en-US" sz="2800" dirty="0"/>
          </a:p>
          <a:p>
            <a:r>
              <a:rPr lang="en-US" sz="2800" dirty="0"/>
              <a:t>Public: members are accessible outside the class</a:t>
            </a:r>
          </a:p>
          <a:p>
            <a:endParaRPr lang="en-US" sz="2800" dirty="0"/>
          </a:p>
          <a:p>
            <a:r>
              <a:rPr lang="en-US" sz="2800" dirty="0"/>
              <a:t>Protected: members cannot be accessed outside the class, however they can be accessed in inherited classes</a:t>
            </a:r>
          </a:p>
          <a:p>
            <a:endParaRPr lang="en-US" sz="2800" dirty="0"/>
          </a:p>
          <a:p>
            <a:r>
              <a:rPr lang="en-US" sz="2800" dirty="0"/>
              <a:t>By default, members are private</a:t>
            </a:r>
          </a:p>
          <a:p>
            <a:endParaRPr lang="en-GB" dirty="0"/>
          </a:p>
        </p:txBody>
      </p:sp>
      <p:sp>
        <p:nvSpPr>
          <p:cNvPr id="4" name="TextBox 3">
            <a:extLst>
              <a:ext uri="{FF2B5EF4-FFF2-40B4-BE49-F238E27FC236}">
                <a16:creationId xmlns:a16="http://schemas.microsoft.com/office/drawing/2014/main" id="{EAF2C1CD-F907-5B4B-3D61-D325FCF4EDF0}"/>
              </a:ext>
            </a:extLst>
          </p:cNvPr>
          <p:cNvSpPr txBox="1"/>
          <p:nvPr/>
        </p:nvSpPr>
        <p:spPr>
          <a:xfrm>
            <a:off x="8078996" y="1914894"/>
            <a:ext cx="3852449" cy="1569660"/>
          </a:xfrm>
          <a:prstGeom prst="rect">
            <a:avLst/>
          </a:prstGeom>
          <a:solidFill>
            <a:schemeClr val="bg1"/>
          </a:solidFill>
          <a:ln w="31750">
            <a:solidFill>
              <a:srgbClr val="FF0000"/>
            </a:solidFill>
          </a:ln>
        </p:spPr>
        <p:txBody>
          <a:bodyPr wrap="square">
            <a:spAutoFit/>
          </a:bodyPr>
          <a:lstStyle/>
          <a:p>
            <a:r>
              <a:rPr lang="en-GB" sz="1600" b="0" i="1" dirty="0">
                <a:solidFill>
                  <a:srgbClr val="66D9EF"/>
                </a:solidFill>
                <a:effectLst/>
                <a:latin typeface="Menlo" panose="020B0609030804020204" pitchFamily="49" charset="0"/>
              </a:rPr>
              <a:t>class</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Car</a:t>
            </a:r>
            <a:r>
              <a:rPr lang="en-GB" sz="1600" b="0" dirty="0">
                <a:solidFill>
                  <a:srgbClr val="F8F8F2"/>
                </a:solidFill>
                <a:effectLst/>
                <a:latin typeface="Menlo" panose="020B0609030804020204" pitchFamily="49" charset="0"/>
              </a:rPr>
              <a:t> {</a:t>
            </a:r>
          </a:p>
          <a:p>
            <a:r>
              <a:rPr lang="en-GB" sz="1600" b="0" i="1" dirty="0">
                <a:solidFill>
                  <a:srgbClr val="66D9EF"/>
                </a:solidFill>
                <a:effectLst/>
                <a:latin typeface="Menlo" panose="020B0609030804020204" pitchFamily="49" charset="0"/>
              </a:rPr>
              <a:t>public:</a:t>
            </a:r>
            <a:endParaRPr lang="en-GB" sz="1600" b="0" dirty="0">
              <a:solidFill>
                <a:srgbClr val="F8F8F2"/>
              </a:solidFill>
              <a:effectLst/>
              <a:latin typeface="Menlo" panose="020B0609030804020204" pitchFamily="49" charset="0"/>
            </a:endParaRPr>
          </a:p>
          <a:p>
            <a:r>
              <a:rPr lang="en-GB" sz="1600" b="0" i="1" dirty="0">
                <a:solidFill>
                  <a:srgbClr val="66D9EF"/>
                </a:solidFill>
                <a:effectLst/>
                <a:latin typeface="Menlo" panose="020B0609030804020204" pitchFamily="49" charset="0"/>
              </a:rPr>
              <a:t>void</a:t>
            </a:r>
            <a:r>
              <a:rPr lang="en-GB" sz="1600" b="0" dirty="0">
                <a:solidFill>
                  <a:srgbClr val="F8F8F2"/>
                </a:solidFill>
                <a:effectLst/>
                <a:latin typeface="Menlo" panose="020B0609030804020204" pitchFamily="49" charset="0"/>
              </a:rPr>
              <a:t> </a:t>
            </a:r>
            <a:r>
              <a:rPr lang="en-GB" sz="1600" b="0" dirty="0">
                <a:solidFill>
                  <a:srgbClr val="A6E22E"/>
                </a:solidFill>
                <a:effectLst/>
                <a:latin typeface="Menlo" panose="020B0609030804020204" pitchFamily="49" charset="0"/>
              </a:rPr>
              <a:t>Beep</a:t>
            </a:r>
            <a:r>
              <a:rPr lang="en-GB" sz="1600" b="0" dirty="0">
                <a:solidFill>
                  <a:srgbClr val="F8F8F2"/>
                </a:solidFill>
                <a:effectLst/>
                <a:latin typeface="Menlo" panose="020B0609030804020204" pitchFamily="49" charset="0"/>
              </a:rPr>
              <a:t>() {</a:t>
            </a:r>
          </a:p>
          <a:p>
            <a:r>
              <a:rPr lang="en-GB" sz="1600" b="0" dirty="0" err="1">
                <a:solidFill>
                  <a:srgbClr val="F8F8F2"/>
                </a:solidFill>
                <a:effectLst/>
                <a:latin typeface="Menlo" panose="020B0609030804020204" pitchFamily="49" charset="0"/>
              </a:rPr>
              <a:t>cout</a:t>
            </a:r>
            <a:r>
              <a:rPr lang="en-GB" sz="1600" b="0" dirty="0">
                <a:solidFill>
                  <a:srgbClr val="F8F8F2"/>
                </a:solidFill>
                <a:effectLst/>
                <a:latin typeface="Menlo" panose="020B0609030804020204" pitchFamily="49" charset="0"/>
              </a:rPr>
              <a:t> </a:t>
            </a:r>
            <a:r>
              <a:rPr lang="en-GB" sz="1600" b="0" dirty="0">
                <a:solidFill>
                  <a:srgbClr val="F92672"/>
                </a:solidFill>
                <a:effectLst/>
                <a:latin typeface="Menlo" panose="020B0609030804020204" pitchFamily="49" charset="0"/>
              </a:rPr>
              <a:t>&lt;&lt;</a:t>
            </a:r>
            <a:r>
              <a:rPr lang="en-GB" sz="1600" b="0" dirty="0">
                <a:solidFill>
                  <a:srgbClr val="F8F8F2"/>
                </a:solidFill>
                <a:effectLst/>
                <a:latin typeface="Menlo" panose="020B0609030804020204" pitchFamily="49" charset="0"/>
              </a:rPr>
              <a:t> </a:t>
            </a:r>
            <a:r>
              <a:rPr lang="en-GB" sz="1600" b="0" dirty="0">
                <a:solidFill>
                  <a:srgbClr val="E6DB74"/>
                </a:solidFill>
                <a:effectLst/>
                <a:latin typeface="Menlo" panose="020B0609030804020204" pitchFamily="49" charset="0"/>
              </a:rPr>
              <a:t>"Beep Beep"</a:t>
            </a:r>
            <a:r>
              <a:rPr lang="en-GB" sz="1600" b="0" dirty="0">
                <a:solidFill>
                  <a:srgbClr val="F8F8F2"/>
                </a:solidFill>
                <a:effectLst/>
                <a:latin typeface="Menlo" panose="020B0609030804020204" pitchFamily="49" charset="0"/>
              </a:rPr>
              <a:t> </a:t>
            </a:r>
            <a:r>
              <a:rPr lang="en-GB" sz="1600" b="0" dirty="0">
                <a:solidFill>
                  <a:srgbClr val="F92672"/>
                </a:solidFill>
                <a:effectLst/>
                <a:latin typeface="Menlo" panose="020B0609030804020204" pitchFamily="49" charset="0"/>
              </a:rPr>
              <a:t>&lt;&lt;</a:t>
            </a:r>
            <a:r>
              <a:rPr lang="en-GB" sz="1600" b="0" dirty="0">
                <a:solidFill>
                  <a:srgbClr val="F8F8F2"/>
                </a:solidFill>
                <a:effectLst/>
                <a:latin typeface="Menlo" panose="020B0609030804020204" pitchFamily="49" charset="0"/>
              </a:rPr>
              <a:t> </a:t>
            </a:r>
            <a:r>
              <a:rPr lang="en-GB" sz="1600" b="0" dirty="0" err="1">
                <a:solidFill>
                  <a:srgbClr val="F8F8F2"/>
                </a:solidFill>
                <a:effectLst/>
                <a:latin typeface="Menlo" panose="020B0609030804020204" pitchFamily="49" charset="0"/>
              </a:rPr>
              <a:t>endl</a:t>
            </a:r>
            <a:r>
              <a:rPr lang="en-GB" sz="1600" b="0" dirty="0">
                <a:solidFill>
                  <a:srgbClr val="F8F8F2"/>
                </a:solidFill>
                <a:effectLst/>
                <a:latin typeface="Menlo" panose="020B0609030804020204" pitchFamily="49" charset="0"/>
              </a:rPr>
              <a:t>;</a:t>
            </a:r>
          </a:p>
          <a:p>
            <a:r>
              <a:rPr lang="en-GB" sz="1600" b="0" dirty="0">
                <a:solidFill>
                  <a:srgbClr val="F8F8F2"/>
                </a:solidFill>
                <a:effectLst/>
                <a:latin typeface="Menlo" panose="020B0609030804020204" pitchFamily="49" charset="0"/>
              </a:rPr>
              <a:t>}</a:t>
            </a:r>
          </a:p>
          <a:p>
            <a:endParaRPr lang="en-GB" sz="1600" b="0" dirty="0">
              <a:solidFill>
                <a:srgbClr val="F8F8F2"/>
              </a:solidFill>
              <a:effectLst/>
              <a:latin typeface="Menlo" panose="020B0609030804020204" pitchFamily="49" charset="0"/>
            </a:endParaRPr>
          </a:p>
        </p:txBody>
      </p:sp>
    </p:spTree>
    <p:extLst>
      <p:ext uri="{BB962C8B-B14F-4D97-AF65-F5344CB8AC3E}">
        <p14:creationId xmlns:p14="http://schemas.microsoft.com/office/powerpoint/2010/main" val="55673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dissolv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dissolve">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8" end="8"/>
                                            </p:txEl>
                                          </p:spTgt>
                                        </p:tgtEl>
                                        <p:attrNameLst>
                                          <p:attrName>style.visibility</p:attrName>
                                        </p:attrNameLst>
                                      </p:cBhvr>
                                      <p:to>
                                        <p:strVal val="visible"/>
                                      </p:to>
                                    </p:set>
                                    <p:animEffect transition="in" filter="dissolve">
                                      <p:cBhvr>
                                        <p:cTn id="22"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FAC2F-F663-716A-2B84-84795511F016}"/>
              </a:ext>
            </a:extLst>
          </p:cNvPr>
          <p:cNvSpPr>
            <a:spLocks noGrp="1"/>
          </p:cNvSpPr>
          <p:nvPr>
            <p:ph type="title"/>
          </p:nvPr>
        </p:nvSpPr>
        <p:spPr/>
        <p:txBody>
          <a:bodyPr/>
          <a:lstStyle/>
          <a:p>
            <a:r>
              <a:rPr lang="en-GB" dirty="0"/>
              <a:t>Access Specifiers</a:t>
            </a:r>
          </a:p>
        </p:txBody>
      </p:sp>
      <p:sp>
        <p:nvSpPr>
          <p:cNvPr id="4" name="TextBox 3">
            <a:extLst>
              <a:ext uri="{FF2B5EF4-FFF2-40B4-BE49-F238E27FC236}">
                <a16:creationId xmlns:a16="http://schemas.microsoft.com/office/drawing/2014/main" id="{16B66786-3CD6-589A-6D99-897E1B3DC2F3}"/>
              </a:ext>
            </a:extLst>
          </p:cNvPr>
          <p:cNvSpPr txBox="1"/>
          <p:nvPr/>
        </p:nvSpPr>
        <p:spPr>
          <a:xfrm>
            <a:off x="274114" y="1740015"/>
            <a:ext cx="6093618" cy="4524315"/>
          </a:xfrm>
          <a:prstGeom prst="rect">
            <a:avLst/>
          </a:prstGeom>
          <a:solidFill>
            <a:schemeClr val="bg1"/>
          </a:solidFill>
          <a:ln w="31750">
            <a:solidFill>
              <a:srgbClr val="FF0000"/>
            </a:solidFill>
          </a:ln>
        </p:spPr>
        <p:txBody>
          <a:bodyPr wrap="square">
            <a:spAutoFit/>
          </a:bodyPr>
          <a:lstStyle/>
          <a:p>
            <a:r>
              <a:rPr lang="en-GB" b="0" dirty="0">
                <a:solidFill>
                  <a:srgbClr val="F92672"/>
                </a:solidFill>
                <a:effectLst/>
                <a:latin typeface="Menlo" panose="020B0609030804020204" pitchFamily="49" charset="0"/>
              </a:rPr>
              <a:t>#include</a:t>
            </a:r>
            <a:r>
              <a:rPr lang="en-GB" b="0" dirty="0">
                <a:solidFill>
                  <a:srgbClr val="F8F8F2"/>
                </a:solidFill>
                <a:effectLst/>
                <a:latin typeface="Menlo" panose="020B0609030804020204" pitchFamily="49" charset="0"/>
              </a:rPr>
              <a:t> </a:t>
            </a:r>
            <a:r>
              <a:rPr lang="en-GB" b="0" dirty="0">
                <a:solidFill>
                  <a:srgbClr val="E6DB74"/>
                </a:solidFill>
                <a:effectLst/>
                <a:latin typeface="Menlo" panose="020B0609030804020204" pitchFamily="49" charset="0"/>
              </a:rPr>
              <a:t>&lt;iostream&gt;</a:t>
            </a:r>
            <a:endParaRPr lang="en-GB" b="0" dirty="0">
              <a:solidFill>
                <a:srgbClr val="F8F8F2"/>
              </a:solidFill>
              <a:effectLst/>
              <a:latin typeface="Menlo" panose="020B0609030804020204" pitchFamily="49" charset="0"/>
            </a:endParaRPr>
          </a:p>
          <a:p>
            <a:r>
              <a:rPr lang="en-GB" b="0" dirty="0">
                <a:solidFill>
                  <a:srgbClr val="F92672"/>
                </a:solidFill>
                <a:effectLst/>
                <a:latin typeface="Menlo" panose="020B0609030804020204" pitchFamily="49" charset="0"/>
              </a:rPr>
              <a:t>using</a:t>
            </a:r>
            <a:r>
              <a:rPr lang="en-GB" b="0" dirty="0">
                <a:solidFill>
                  <a:srgbClr val="F8F8F2"/>
                </a:solidFill>
                <a:effectLst/>
                <a:latin typeface="Menlo" panose="020B0609030804020204" pitchFamily="49" charset="0"/>
              </a:rPr>
              <a:t> </a:t>
            </a:r>
            <a:r>
              <a:rPr lang="en-GB" b="0" i="1" dirty="0">
                <a:solidFill>
                  <a:srgbClr val="66D9EF"/>
                </a:solidFill>
                <a:effectLst/>
                <a:latin typeface="Menlo" panose="020B0609030804020204" pitchFamily="49" charset="0"/>
              </a:rPr>
              <a:t>namespace</a:t>
            </a:r>
            <a:r>
              <a:rPr lang="en-GB" b="0" dirty="0">
                <a:solidFill>
                  <a:srgbClr val="F8F8F2"/>
                </a:solidFill>
                <a:effectLst/>
                <a:latin typeface="Menlo" panose="020B0609030804020204" pitchFamily="49" charset="0"/>
              </a:rPr>
              <a:t> </a:t>
            </a:r>
            <a:r>
              <a:rPr lang="en-GB" b="0" u="sng" dirty="0">
                <a:solidFill>
                  <a:srgbClr val="A6E22E"/>
                </a:solidFill>
                <a:effectLst/>
                <a:latin typeface="Menlo" panose="020B0609030804020204" pitchFamily="49" charset="0"/>
              </a:rPr>
              <a:t>std</a:t>
            </a:r>
            <a:r>
              <a:rPr lang="en-GB" b="0" dirty="0">
                <a:solidFill>
                  <a:srgbClr val="F8F8F2"/>
                </a:solidFill>
                <a:effectLst/>
                <a:latin typeface="Menlo" panose="020B0609030804020204" pitchFamily="49" charset="0"/>
              </a:rPr>
              <a:t>;</a:t>
            </a:r>
          </a:p>
          <a:p>
            <a:br>
              <a:rPr lang="en-GB" b="0" dirty="0">
                <a:solidFill>
                  <a:srgbClr val="F8F8F2"/>
                </a:solidFill>
                <a:effectLst/>
                <a:latin typeface="Menlo" panose="020B0609030804020204" pitchFamily="49" charset="0"/>
              </a:rPr>
            </a:br>
            <a:r>
              <a:rPr lang="en-GB" b="0" i="1" dirty="0">
                <a:solidFill>
                  <a:srgbClr val="66D9EF"/>
                </a:solidFill>
                <a:effectLst/>
                <a:latin typeface="Menlo" panose="020B0609030804020204" pitchFamily="49" charset="0"/>
              </a:rPr>
              <a:t>class</a:t>
            </a:r>
            <a:r>
              <a:rPr lang="en-GB" b="0" dirty="0">
                <a:solidFill>
                  <a:srgbClr val="F8F8F2"/>
                </a:solidFill>
                <a:effectLst/>
                <a:latin typeface="Menlo" panose="020B0609030804020204" pitchFamily="49" charset="0"/>
              </a:rPr>
              <a:t> </a:t>
            </a:r>
            <a:r>
              <a:rPr lang="en-GB" b="0" u="sng" dirty="0" err="1">
                <a:solidFill>
                  <a:srgbClr val="A6E22E"/>
                </a:solidFill>
                <a:effectLst/>
                <a:latin typeface="Menlo" panose="020B0609030804020204" pitchFamily="49" charset="0"/>
              </a:rPr>
              <a:t>MyClass</a:t>
            </a:r>
            <a:r>
              <a:rPr lang="en-GB" b="0" dirty="0">
                <a:solidFill>
                  <a:srgbClr val="F8F8F2"/>
                </a:solidFill>
                <a:effectLst/>
                <a:latin typeface="Menlo" panose="020B0609030804020204" pitchFamily="49" charset="0"/>
              </a:rPr>
              <a:t> {</a:t>
            </a:r>
          </a:p>
          <a:p>
            <a:r>
              <a:rPr lang="en-GB" b="0" i="1" dirty="0">
                <a:solidFill>
                  <a:srgbClr val="66D9EF"/>
                </a:solidFill>
                <a:effectLst/>
                <a:latin typeface="Menlo" panose="020B0609030804020204" pitchFamily="49" charset="0"/>
              </a:rPr>
              <a:t>public:</a:t>
            </a:r>
            <a:r>
              <a:rPr lang="en-GB" b="0" dirty="0">
                <a:solidFill>
                  <a:srgbClr val="88846F"/>
                </a:solidFill>
                <a:effectLst/>
                <a:latin typeface="Menlo" panose="020B0609030804020204" pitchFamily="49" charset="0"/>
              </a:rPr>
              <a:t> // Public access specifier</a:t>
            </a:r>
            <a:endParaRPr lang="en-GB" b="0" dirty="0">
              <a:solidFill>
                <a:srgbClr val="F8F8F2"/>
              </a:solidFill>
              <a:effectLst/>
              <a:latin typeface="Menlo" panose="020B0609030804020204" pitchFamily="49" charset="0"/>
            </a:endParaRPr>
          </a:p>
          <a:p>
            <a:r>
              <a:rPr lang="en-GB" b="0" i="1" dirty="0">
                <a:solidFill>
                  <a:srgbClr val="66D9EF"/>
                </a:solidFill>
                <a:effectLst/>
                <a:latin typeface="Menlo" panose="020B0609030804020204" pitchFamily="49" charset="0"/>
              </a:rPr>
              <a:t>int</a:t>
            </a:r>
            <a:r>
              <a:rPr lang="en-GB" b="0" dirty="0">
                <a:solidFill>
                  <a:srgbClr val="F8F8F2"/>
                </a:solidFill>
                <a:effectLst/>
                <a:latin typeface="Menlo" panose="020B0609030804020204" pitchFamily="49" charset="0"/>
              </a:rPr>
              <a:t> x;</a:t>
            </a:r>
            <a:r>
              <a:rPr lang="en-GB" b="0" dirty="0">
                <a:solidFill>
                  <a:srgbClr val="88846F"/>
                </a:solidFill>
                <a:effectLst/>
                <a:latin typeface="Menlo" panose="020B0609030804020204" pitchFamily="49" charset="0"/>
              </a:rPr>
              <a:t> // Public attribute</a:t>
            </a:r>
            <a:endParaRPr lang="en-GB" b="0" dirty="0">
              <a:solidFill>
                <a:srgbClr val="F8F8F2"/>
              </a:solidFill>
              <a:effectLst/>
              <a:latin typeface="Menlo" panose="020B0609030804020204" pitchFamily="49" charset="0"/>
            </a:endParaRPr>
          </a:p>
          <a:p>
            <a:r>
              <a:rPr lang="en-GB" b="0" i="1" dirty="0">
                <a:solidFill>
                  <a:srgbClr val="66D9EF"/>
                </a:solidFill>
                <a:effectLst/>
                <a:latin typeface="Menlo" panose="020B0609030804020204" pitchFamily="49" charset="0"/>
              </a:rPr>
              <a:t>private:</a:t>
            </a:r>
            <a:r>
              <a:rPr lang="en-GB" b="0" dirty="0">
                <a:solidFill>
                  <a:srgbClr val="88846F"/>
                </a:solidFill>
                <a:effectLst/>
                <a:latin typeface="Menlo" panose="020B0609030804020204" pitchFamily="49" charset="0"/>
              </a:rPr>
              <a:t> // Private access specifier</a:t>
            </a:r>
            <a:endParaRPr lang="en-GB" b="0" dirty="0">
              <a:solidFill>
                <a:srgbClr val="F8F8F2"/>
              </a:solidFill>
              <a:effectLst/>
              <a:latin typeface="Menlo" panose="020B0609030804020204" pitchFamily="49" charset="0"/>
            </a:endParaRPr>
          </a:p>
          <a:p>
            <a:r>
              <a:rPr lang="en-GB" b="0" i="1" dirty="0">
                <a:solidFill>
                  <a:srgbClr val="66D9EF"/>
                </a:solidFill>
                <a:effectLst/>
                <a:latin typeface="Menlo" panose="020B0609030804020204" pitchFamily="49" charset="0"/>
              </a:rPr>
              <a:t>int</a:t>
            </a:r>
            <a:r>
              <a:rPr lang="en-GB" b="0" dirty="0">
                <a:solidFill>
                  <a:srgbClr val="F8F8F2"/>
                </a:solidFill>
                <a:effectLst/>
                <a:latin typeface="Menlo" panose="020B0609030804020204" pitchFamily="49" charset="0"/>
              </a:rPr>
              <a:t> y;</a:t>
            </a:r>
            <a:r>
              <a:rPr lang="en-GB" b="0" dirty="0">
                <a:solidFill>
                  <a:srgbClr val="88846F"/>
                </a:solidFill>
                <a:effectLst/>
                <a:latin typeface="Menlo" panose="020B0609030804020204" pitchFamily="49" charset="0"/>
              </a:rPr>
              <a:t> // Private attribute</a:t>
            </a:r>
            <a:endParaRPr lang="en-GB" b="0" dirty="0">
              <a:solidFill>
                <a:srgbClr val="F8F8F2"/>
              </a:solidFill>
              <a:effectLst/>
              <a:latin typeface="Menlo" panose="020B0609030804020204" pitchFamily="49" charset="0"/>
            </a:endParaRPr>
          </a:p>
          <a:p>
            <a:r>
              <a:rPr lang="en-GB" b="0" dirty="0">
                <a:solidFill>
                  <a:srgbClr val="F8F8F2"/>
                </a:solidFill>
                <a:effectLst/>
                <a:latin typeface="Menlo" panose="020B0609030804020204" pitchFamily="49" charset="0"/>
              </a:rPr>
              <a:t>};</a:t>
            </a:r>
          </a:p>
          <a:p>
            <a:br>
              <a:rPr lang="en-GB" b="0" dirty="0">
                <a:solidFill>
                  <a:srgbClr val="F8F8F2"/>
                </a:solidFill>
                <a:effectLst/>
                <a:latin typeface="Menlo" panose="020B0609030804020204" pitchFamily="49" charset="0"/>
              </a:rPr>
            </a:br>
            <a:r>
              <a:rPr lang="en-GB" b="0" i="1" dirty="0">
                <a:solidFill>
                  <a:srgbClr val="66D9EF"/>
                </a:solidFill>
                <a:effectLst/>
                <a:latin typeface="Menlo" panose="020B0609030804020204" pitchFamily="49" charset="0"/>
              </a:rPr>
              <a:t>int</a:t>
            </a:r>
            <a:r>
              <a:rPr lang="en-GB" b="0" dirty="0">
                <a:solidFill>
                  <a:srgbClr val="F8F8F2"/>
                </a:solidFill>
                <a:effectLst/>
                <a:latin typeface="Menlo" panose="020B0609030804020204" pitchFamily="49" charset="0"/>
              </a:rPr>
              <a:t> </a:t>
            </a:r>
            <a:r>
              <a:rPr lang="en-GB" b="0" dirty="0">
                <a:solidFill>
                  <a:srgbClr val="A6E22E"/>
                </a:solidFill>
                <a:effectLst/>
                <a:latin typeface="Menlo" panose="020B0609030804020204" pitchFamily="49" charset="0"/>
              </a:rPr>
              <a:t>main</a:t>
            </a:r>
            <a:r>
              <a:rPr lang="en-GB" b="0" dirty="0">
                <a:solidFill>
                  <a:srgbClr val="F8F8F2"/>
                </a:solidFill>
                <a:effectLst/>
                <a:latin typeface="Menlo" panose="020B0609030804020204" pitchFamily="49" charset="0"/>
              </a:rPr>
              <a:t>() {</a:t>
            </a:r>
          </a:p>
          <a:p>
            <a:r>
              <a:rPr lang="en-GB" b="0" dirty="0" err="1">
                <a:solidFill>
                  <a:srgbClr val="F8F8F2"/>
                </a:solidFill>
                <a:effectLst/>
                <a:latin typeface="Menlo" panose="020B0609030804020204" pitchFamily="49" charset="0"/>
              </a:rPr>
              <a:t>MyClass</a:t>
            </a:r>
            <a:r>
              <a:rPr lang="en-GB" b="0" dirty="0">
                <a:solidFill>
                  <a:srgbClr val="F8F8F2"/>
                </a:solidFill>
                <a:effectLst/>
                <a:latin typeface="Menlo" panose="020B0609030804020204" pitchFamily="49" charset="0"/>
              </a:rPr>
              <a:t> </a:t>
            </a:r>
            <a:r>
              <a:rPr lang="en-GB" b="0" dirty="0" err="1">
                <a:solidFill>
                  <a:srgbClr val="F8F8F2"/>
                </a:solidFill>
                <a:effectLst/>
                <a:latin typeface="Menlo" panose="020B0609030804020204" pitchFamily="49" charset="0"/>
              </a:rPr>
              <a:t>myObj</a:t>
            </a:r>
            <a:r>
              <a:rPr lang="en-GB" b="0" dirty="0">
                <a:solidFill>
                  <a:srgbClr val="F8F8F2"/>
                </a:solidFill>
                <a:effectLst/>
                <a:latin typeface="Menlo" panose="020B0609030804020204" pitchFamily="49" charset="0"/>
              </a:rPr>
              <a:t>;</a:t>
            </a:r>
          </a:p>
          <a:p>
            <a:r>
              <a:rPr lang="en-GB" b="0" dirty="0" err="1">
                <a:solidFill>
                  <a:srgbClr val="F8F8F2"/>
                </a:solidFill>
                <a:effectLst/>
                <a:latin typeface="Menlo" panose="020B0609030804020204" pitchFamily="49" charset="0"/>
              </a:rPr>
              <a:t>myObj.x</a:t>
            </a:r>
            <a:r>
              <a:rPr lang="en-GB" b="0" dirty="0">
                <a:solidFill>
                  <a:srgbClr val="F8F8F2"/>
                </a:solidFill>
                <a:effectLst/>
                <a:latin typeface="Menlo" panose="020B0609030804020204" pitchFamily="49" charset="0"/>
              </a:rPr>
              <a:t> </a:t>
            </a:r>
            <a:r>
              <a:rPr lang="en-GB" b="0" dirty="0">
                <a:solidFill>
                  <a:srgbClr val="F92672"/>
                </a:solidFill>
                <a:effectLst/>
                <a:latin typeface="Menlo" panose="020B0609030804020204" pitchFamily="49" charset="0"/>
              </a:rPr>
              <a:t>=</a:t>
            </a:r>
            <a:r>
              <a:rPr lang="en-GB" b="0" dirty="0">
                <a:solidFill>
                  <a:srgbClr val="F8F8F2"/>
                </a:solidFill>
                <a:effectLst/>
                <a:latin typeface="Menlo" panose="020B0609030804020204" pitchFamily="49" charset="0"/>
              </a:rPr>
              <a:t> </a:t>
            </a:r>
            <a:r>
              <a:rPr lang="en-GB" b="0" dirty="0">
                <a:solidFill>
                  <a:srgbClr val="AE81FF"/>
                </a:solidFill>
                <a:effectLst/>
                <a:latin typeface="Menlo" panose="020B0609030804020204" pitchFamily="49" charset="0"/>
              </a:rPr>
              <a:t>25</a:t>
            </a:r>
            <a:r>
              <a:rPr lang="en-GB" b="0" dirty="0">
                <a:solidFill>
                  <a:srgbClr val="F8F8F2"/>
                </a:solidFill>
                <a:effectLst/>
                <a:latin typeface="Menlo" panose="020B0609030804020204" pitchFamily="49" charset="0"/>
              </a:rPr>
              <a:t>;</a:t>
            </a:r>
            <a:r>
              <a:rPr lang="en-GB" b="0" dirty="0">
                <a:solidFill>
                  <a:srgbClr val="88846F"/>
                </a:solidFill>
                <a:effectLst/>
                <a:latin typeface="Menlo" panose="020B0609030804020204" pitchFamily="49" charset="0"/>
              </a:rPr>
              <a:t> // Allowed (public)</a:t>
            </a:r>
            <a:endParaRPr lang="en-GB" b="0" dirty="0">
              <a:solidFill>
                <a:srgbClr val="F8F8F2"/>
              </a:solidFill>
              <a:effectLst/>
              <a:latin typeface="Menlo" panose="020B0609030804020204" pitchFamily="49" charset="0"/>
            </a:endParaRPr>
          </a:p>
          <a:p>
            <a:r>
              <a:rPr lang="en-GB" b="0" dirty="0" err="1">
                <a:solidFill>
                  <a:srgbClr val="F8F8F2"/>
                </a:solidFill>
                <a:effectLst/>
                <a:latin typeface="Menlo" panose="020B0609030804020204" pitchFamily="49" charset="0"/>
              </a:rPr>
              <a:t>myObj.y</a:t>
            </a:r>
            <a:r>
              <a:rPr lang="en-GB" b="0" dirty="0">
                <a:solidFill>
                  <a:srgbClr val="F8F8F2"/>
                </a:solidFill>
                <a:effectLst/>
                <a:latin typeface="Menlo" panose="020B0609030804020204" pitchFamily="49" charset="0"/>
              </a:rPr>
              <a:t> </a:t>
            </a:r>
            <a:r>
              <a:rPr lang="en-GB" b="0" dirty="0">
                <a:solidFill>
                  <a:srgbClr val="F92672"/>
                </a:solidFill>
                <a:effectLst/>
                <a:latin typeface="Menlo" panose="020B0609030804020204" pitchFamily="49" charset="0"/>
              </a:rPr>
              <a:t>=</a:t>
            </a:r>
            <a:r>
              <a:rPr lang="en-GB" b="0" dirty="0">
                <a:solidFill>
                  <a:srgbClr val="F8F8F2"/>
                </a:solidFill>
                <a:effectLst/>
                <a:latin typeface="Menlo" panose="020B0609030804020204" pitchFamily="49" charset="0"/>
              </a:rPr>
              <a:t> </a:t>
            </a:r>
            <a:r>
              <a:rPr lang="en-GB" b="0" dirty="0">
                <a:solidFill>
                  <a:srgbClr val="AE81FF"/>
                </a:solidFill>
                <a:effectLst/>
                <a:latin typeface="Menlo" panose="020B0609030804020204" pitchFamily="49" charset="0"/>
              </a:rPr>
              <a:t>50</a:t>
            </a:r>
            <a:r>
              <a:rPr lang="en-GB" b="0" dirty="0">
                <a:solidFill>
                  <a:srgbClr val="F8F8F2"/>
                </a:solidFill>
                <a:effectLst/>
                <a:latin typeface="Menlo" panose="020B0609030804020204" pitchFamily="49" charset="0"/>
              </a:rPr>
              <a:t>;</a:t>
            </a:r>
            <a:r>
              <a:rPr lang="en-GB" b="0" dirty="0">
                <a:solidFill>
                  <a:srgbClr val="88846F"/>
                </a:solidFill>
                <a:effectLst/>
                <a:latin typeface="Menlo" panose="020B0609030804020204" pitchFamily="49" charset="0"/>
              </a:rPr>
              <a:t> // Not allowed (private)</a:t>
            </a:r>
            <a:endParaRPr lang="en-GB" b="0" dirty="0">
              <a:solidFill>
                <a:srgbClr val="F8F8F2"/>
              </a:solidFill>
              <a:effectLst/>
              <a:latin typeface="Menlo" panose="020B0609030804020204" pitchFamily="49" charset="0"/>
            </a:endParaRPr>
          </a:p>
          <a:p>
            <a:r>
              <a:rPr lang="en-GB" b="0" dirty="0">
                <a:solidFill>
                  <a:srgbClr val="F92672"/>
                </a:solidFill>
                <a:effectLst/>
                <a:latin typeface="Menlo" panose="020B0609030804020204" pitchFamily="49" charset="0"/>
              </a:rPr>
              <a:t>return</a:t>
            </a:r>
            <a:r>
              <a:rPr lang="en-GB" b="0" dirty="0">
                <a:solidFill>
                  <a:srgbClr val="F8F8F2"/>
                </a:solidFill>
                <a:effectLst/>
                <a:latin typeface="Menlo" panose="020B0609030804020204" pitchFamily="49" charset="0"/>
              </a:rPr>
              <a:t> </a:t>
            </a:r>
            <a:r>
              <a:rPr lang="en-GB" b="0" dirty="0">
                <a:solidFill>
                  <a:srgbClr val="AE81FF"/>
                </a:solidFill>
                <a:effectLst/>
                <a:latin typeface="Menlo" panose="020B0609030804020204" pitchFamily="49" charset="0"/>
              </a:rPr>
              <a:t>0</a:t>
            </a:r>
            <a:r>
              <a:rPr lang="en-GB" b="0" dirty="0">
                <a:solidFill>
                  <a:srgbClr val="F8F8F2"/>
                </a:solidFill>
                <a:effectLst/>
                <a:latin typeface="Menlo" panose="020B0609030804020204" pitchFamily="49" charset="0"/>
              </a:rPr>
              <a:t>;</a:t>
            </a:r>
          </a:p>
          <a:p>
            <a:r>
              <a:rPr lang="en-GB" b="0" dirty="0">
                <a:solidFill>
                  <a:srgbClr val="F8F8F2"/>
                </a:solidFill>
                <a:effectLst/>
                <a:latin typeface="Menlo" panose="020B0609030804020204" pitchFamily="49" charset="0"/>
              </a:rPr>
              <a:t>}</a:t>
            </a:r>
          </a:p>
        </p:txBody>
      </p:sp>
      <p:sp>
        <p:nvSpPr>
          <p:cNvPr id="5" name="TextBox 4">
            <a:extLst>
              <a:ext uri="{FF2B5EF4-FFF2-40B4-BE49-F238E27FC236}">
                <a16:creationId xmlns:a16="http://schemas.microsoft.com/office/drawing/2014/main" id="{70A1232F-A6DD-3783-5ED7-20580661551F}"/>
              </a:ext>
            </a:extLst>
          </p:cNvPr>
          <p:cNvSpPr txBox="1"/>
          <p:nvPr/>
        </p:nvSpPr>
        <p:spPr>
          <a:xfrm>
            <a:off x="6714203" y="3263508"/>
            <a:ext cx="4962525" cy="1477328"/>
          </a:xfrm>
          <a:prstGeom prst="rect">
            <a:avLst/>
          </a:prstGeom>
          <a:solidFill>
            <a:srgbClr val="E9E5DC"/>
          </a:solidFill>
          <a:ln w="25400">
            <a:solidFill>
              <a:srgbClr val="FF0000"/>
            </a:solidFill>
          </a:ln>
        </p:spPr>
        <p:txBody>
          <a:bodyPr wrap="square">
            <a:spAutoFit/>
          </a:bodyPr>
          <a:lstStyle/>
          <a:p>
            <a:r>
              <a:rPr lang="en-US" dirty="0">
                <a:solidFill>
                  <a:schemeClr val="bg1"/>
                </a:solidFill>
              </a:rPr>
              <a:t>$ g++ -std=</a:t>
            </a:r>
            <a:r>
              <a:rPr lang="en-US" dirty="0" err="1">
                <a:solidFill>
                  <a:schemeClr val="bg1"/>
                </a:solidFill>
              </a:rPr>
              <a:t>c++</a:t>
            </a:r>
            <a:r>
              <a:rPr lang="en-US" dirty="0">
                <a:solidFill>
                  <a:schemeClr val="bg1"/>
                </a:solidFill>
              </a:rPr>
              <a:t>11 -o </a:t>
            </a:r>
            <a:r>
              <a:rPr lang="en-US" dirty="0" err="1">
                <a:solidFill>
                  <a:schemeClr val="bg1"/>
                </a:solidFill>
              </a:rPr>
              <a:t>soln</a:t>
            </a:r>
            <a:r>
              <a:rPr lang="en-US" dirty="0">
                <a:solidFill>
                  <a:schemeClr val="bg1"/>
                </a:solidFill>
              </a:rPr>
              <a:t> </a:t>
            </a:r>
            <a:r>
              <a:rPr lang="en-US" dirty="0" err="1">
                <a:solidFill>
                  <a:schemeClr val="bg1"/>
                </a:solidFill>
              </a:rPr>
              <a:t>lesson_ex.cpp</a:t>
            </a:r>
            <a:endParaRPr lang="en-US" dirty="0">
              <a:solidFill>
                <a:schemeClr val="bg1"/>
              </a:solidFill>
            </a:endParaRPr>
          </a:p>
          <a:p>
            <a:r>
              <a:rPr lang="en-US" dirty="0">
                <a:solidFill>
                  <a:schemeClr val="bg1"/>
                </a:solidFill>
              </a:rPr>
              <a:t>lesson_ex.cpp:14:9: error: 'y' is a private member of '</a:t>
            </a:r>
            <a:r>
              <a:rPr lang="en-US" dirty="0" err="1">
                <a:solidFill>
                  <a:schemeClr val="bg1"/>
                </a:solidFill>
              </a:rPr>
              <a:t>MyClass</a:t>
            </a:r>
            <a:r>
              <a:rPr lang="en-US" dirty="0">
                <a:solidFill>
                  <a:schemeClr val="bg1"/>
                </a:solidFill>
              </a:rPr>
              <a:t>'</a:t>
            </a:r>
          </a:p>
          <a:p>
            <a:r>
              <a:rPr lang="en-US" dirty="0">
                <a:solidFill>
                  <a:schemeClr val="bg1"/>
                </a:solidFill>
              </a:rPr>
              <a:t>  </a:t>
            </a:r>
            <a:r>
              <a:rPr lang="en-US" dirty="0" err="1">
                <a:solidFill>
                  <a:schemeClr val="bg1"/>
                </a:solidFill>
              </a:rPr>
              <a:t>myObj.y</a:t>
            </a:r>
            <a:r>
              <a:rPr lang="en-US" dirty="0">
                <a:solidFill>
                  <a:schemeClr val="bg1"/>
                </a:solidFill>
              </a:rPr>
              <a:t> = 50;  // Not allowed (private)</a:t>
            </a:r>
          </a:p>
          <a:p>
            <a:r>
              <a:rPr lang="en-US" dirty="0">
                <a:solidFill>
                  <a:schemeClr val="bg1"/>
                </a:solidFill>
              </a:rPr>
              <a:t>        ^</a:t>
            </a:r>
          </a:p>
        </p:txBody>
      </p:sp>
    </p:spTree>
    <p:extLst>
      <p:ext uri="{BB962C8B-B14F-4D97-AF65-F5344CB8AC3E}">
        <p14:creationId xmlns:p14="http://schemas.microsoft.com/office/powerpoint/2010/main" val="19510805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A7083-FD2B-4DFB-09D8-48DFE795A519}"/>
              </a:ext>
            </a:extLst>
          </p:cNvPr>
          <p:cNvSpPr>
            <a:spLocks noGrp="1"/>
          </p:cNvSpPr>
          <p:nvPr>
            <p:ph type="title"/>
          </p:nvPr>
        </p:nvSpPr>
        <p:spPr/>
        <p:txBody>
          <a:bodyPr/>
          <a:lstStyle/>
          <a:p>
            <a:r>
              <a:rPr lang="en-GB" dirty="0"/>
              <a:t>Principles of OOP</a:t>
            </a:r>
          </a:p>
        </p:txBody>
      </p:sp>
      <p:sp>
        <p:nvSpPr>
          <p:cNvPr id="4" name="Oval 3">
            <a:extLst>
              <a:ext uri="{FF2B5EF4-FFF2-40B4-BE49-F238E27FC236}">
                <a16:creationId xmlns:a16="http://schemas.microsoft.com/office/drawing/2014/main" id="{46097D5B-C31F-74F0-8CC7-A33C131E7456}"/>
              </a:ext>
            </a:extLst>
          </p:cNvPr>
          <p:cNvSpPr/>
          <p:nvPr/>
        </p:nvSpPr>
        <p:spPr>
          <a:xfrm>
            <a:off x="4249067" y="2640258"/>
            <a:ext cx="3742444" cy="2099231"/>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002060"/>
                </a:solidFill>
              </a:rPr>
              <a:t>Inheritance</a:t>
            </a:r>
          </a:p>
        </p:txBody>
      </p:sp>
      <p:sp>
        <p:nvSpPr>
          <p:cNvPr id="5" name="Oval 4">
            <a:extLst>
              <a:ext uri="{FF2B5EF4-FFF2-40B4-BE49-F238E27FC236}">
                <a16:creationId xmlns:a16="http://schemas.microsoft.com/office/drawing/2014/main" id="{AB64E56F-E5BF-DD27-2F5F-07B39A9F1A36}"/>
              </a:ext>
            </a:extLst>
          </p:cNvPr>
          <p:cNvSpPr/>
          <p:nvPr/>
        </p:nvSpPr>
        <p:spPr>
          <a:xfrm>
            <a:off x="8390564" y="2640258"/>
            <a:ext cx="3742444" cy="2099231"/>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002060"/>
                </a:solidFill>
              </a:rPr>
              <a:t>Polymorphism</a:t>
            </a:r>
          </a:p>
        </p:txBody>
      </p:sp>
      <p:sp>
        <p:nvSpPr>
          <p:cNvPr id="6" name="Oval 5">
            <a:extLst>
              <a:ext uri="{FF2B5EF4-FFF2-40B4-BE49-F238E27FC236}">
                <a16:creationId xmlns:a16="http://schemas.microsoft.com/office/drawing/2014/main" id="{D8EF95E9-1B80-016B-015A-96EF11CB9E81}"/>
              </a:ext>
            </a:extLst>
          </p:cNvPr>
          <p:cNvSpPr/>
          <p:nvPr/>
        </p:nvSpPr>
        <p:spPr>
          <a:xfrm>
            <a:off x="107570" y="2640258"/>
            <a:ext cx="3742444" cy="2099231"/>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002060"/>
                </a:solidFill>
              </a:rPr>
              <a:t>Encapsulation</a:t>
            </a:r>
          </a:p>
        </p:txBody>
      </p:sp>
    </p:spTree>
    <p:extLst>
      <p:ext uri="{BB962C8B-B14F-4D97-AF65-F5344CB8AC3E}">
        <p14:creationId xmlns:p14="http://schemas.microsoft.com/office/powerpoint/2010/main" val="1477226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49BE5-EF66-A93D-5275-E93C033ACE6A}"/>
              </a:ext>
            </a:extLst>
          </p:cNvPr>
          <p:cNvSpPr>
            <a:spLocks noGrp="1"/>
          </p:cNvSpPr>
          <p:nvPr>
            <p:ph type="title"/>
          </p:nvPr>
        </p:nvSpPr>
        <p:spPr/>
        <p:txBody>
          <a:bodyPr/>
          <a:lstStyle/>
          <a:p>
            <a:r>
              <a:rPr lang="en-GB" dirty="0"/>
              <a:t>Encapsulation</a:t>
            </a:r>
          </a:p>
        </p:txBody>
      </p:sp>
      <p:sp>
        <p:nvSpPr>
          <p:cNvPr id="3" name="Content Placeholder 2">
            <a:extLst>
              <a:ext uri="{FF2B5EF4-FFF2-40B4-BE49-F238E27FC236}">
                <a16:creationId xmlns:a16="http://schemas.microsoft.com/office/drawing/2014/main" id="{2BFB534B-372E-6001-ABFF-E558015AAA00}"/>
              </a:ext>
            </a:extLst>
          </p:cNvPr>
          <p:cNvSpPr>
            <a:spLocks noGrp="1"/>
          </p:cNvSpPr>
          <p:nvPr>
            <p:ph idx="1"/>
          </p:nvPr>
        </p:nvSpPr>
        <p:spPr>
          <a:xfrm>
            <a:off x="913795" y="2076450"/>
            <a:ext cx="7537031" cy="3714749"/>
          </a:xfrm>
        </p:spPr>
        <p:txBody>
          <a:bodyPr>
            <a:normAutofit fontScale="92500" lnSpcReduction="10000"/>
          </a:bodyPr>
          <a:lstStyle/>
          <a:p>
            <a:r>
              <a:rPr lang="en-US" dirty="0"/>
              <a:t>Encapsulation ensures that code and data are in a black box (if desired)</a:t>
            </a:r>
          </a:p>
          <a:p>
            <a:endParaRPr lang="en-US" dirty="0"/>
          </a:p>
          <a:p>
            <a:r>
              <a:rPr lang="en-US" dirty="0"/>
              <a:t>You can use the ‘private’ access specifier to ensure this</a:t>
            </a:r>
          </a:p>
          <a:p>
            <a:endParaRPr lang="en-US" dirty="0"/>
          </a:p>
          <a:p>
            <a:r>
              <a:rPr lang="en-US" dirty="0"/>
              <a:t>It’s often the practice to use functions to retrieve (get) and define (set) attributes</a:t>
            </a:r>
          </a:p>
          <a:p>
            <a:endParaRPr lang="en-GB" dirty="0"/>
          </a:p>
        </p:txBody>
      </p:sp>
      <p:sp>
        <p:nvSpPr>
          <p:cNvPr id="4" name="TextBox 3">
            <a:extLst>
              <a:ext uri="{FF2B5EF4-FFF2-40B4-BE49-F238E27FC236}">
                <a16:creationId xmlns:a16="http://schemas.microsoft.com/office/drawing/2014/main" id="{B531FE21-9805-130C-171D-68ADCBCBB168}"/>
              </a:ext>
            </a:extLst>
          </p:cNvPr>
          <p:cNvSpPr txBox="1"/>
          <p:nvPr/>
        </p:nvSpPr>
        <p:spPr>
          <a:xfrm>
            <a:off x="9618237" y="2705570"/>
            <a:ext cx="995785" cy="523220"/>
          </a:xfrm>
          <a:prstGeom prst="rect">
            <a:avLst/>
          </a:prstGeom>
          <a:noFill/>
        </p:spPr>
        <p:txBody>
          <a:bodyPr wrap="none" rtlCol="0">
            <a:spAutoFit/>
          </a:bodyPr>
          <a:lstStyle/>
          <a:p>
            <a:r>
              <a:rPr lang="en-US" sz="2800" dirty="0">
                <a:solidFill>
                  <a:schemeClr val="bg1"/>
                </a:solidFill>
              </a:rPr>
              <a:t>Code</a:t>
            </a:r>
          </a:p>
        </p:txBody>
      </p:sp>
      <p:sp>
        <p:nvSpPr>
          <p:cNvPr id="5" name="TextBox 4">
            <a:extLst>
              <a:ext uri="{FF2B5EF4-FFF2-40B4-BE49-F238E27FC236}">
                <a16:creationId xmlns:a16="http://schemas.microsoft.com/office/drawing/2014/main" id="{59D1FBC1-BF8C-C67C-5AF0-A8B8E02C401E}"/>
              </a:ext>
            </a:extLst>
          </p:cNvPr>
          <p:cNvSpPr txBox="1"/>
          <p:nvPr/>
        </p:nvSpPr>
        <p:spPr>
          <a:xfrm>
            <a:off x="9674509" y="3303392"/>
            <a:ext cx="936475" cy="523220"/>
          </a:xfrm>
          <a:prstGeom prst="rect">
            <a:avLst/>
          </a:prstGeom>
          <a:noFill/>
        </p:spPr>
        <p:txBody>
          <a:bodyPr wrap="none" rtlCol="0">
            <a:spAutoFit/>
          </a:bodyPr>
          <a:lstStyle/>
          <a:p>
            <a:r>
              <a:rPr lang="en-US" sz="2800" dirty="0">
                <a:solidFill>
                  <a:schemeClr val="bg1"/>
                </a:solidFill>
              </a:rPr>
              <a:t>Data</a:t>
            </a:r>
          </a:p>
        </p:txBody>
      </p:sp>
      <p:sp>
        <p:nvSpPr>
          <p:cNvPr id="6" name="Rectangle 5">
            <a:extLst>
              <a:ext uri="{FF2B5EF4-FFF2-40B4-BE49-F238E27FC236}">
                <a16:creationId xmlns:a16="http://schemas.microsoft.com/office/drawing/2014/main" id="{DEF91483-32D5-A312-A42C-D738FD3931E7}"/>
              </a:ext>
            </a:extLst>
          </p:cNvPr>
          <p:cNvSpPr/>
          <p:nvPr/>
        </p:nvSpPr>
        <p:spPr>
          <a:xfrm>
            <a:off x="9355015" y="2494553"/>
            <a:ext cx="1603717" cy="1603717"/>
          </a:xfrm>
          <a:prstGeom prst="rect">
            <a:avLst/>
          </a:prstGeom>
          <a:noFill/>
          <a:ln w="149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2291086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dissolve">
                                      <p:cBhvr>
                                        <p:cTn id="1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18526-1091-85C9-565D-434DE2A4BD1D}"/>
              </a:ext>
            </a:extLst>
          </p:cNvPr>
          <p:cNvSpPr>
            <a:spLocks noGrp="1"/>
          </p:cNvSpPr>
          <p:nvPr>
            <p:ph type="title"/>
          </p:nvPr>
        </p:nvSpPr>
        <p:spPr/>
        <p:txBody>
          <a:bodyPr/>
          <a:lstStyle/>
          <a:p>
            <a:r>
              <a:rPr lang="en-GB" dirty="0"/>
              <a:t>Encapsulation</a:t>
            </a:r>
          </a:p>
        </p:txBody>
      </p:sp>
      <p:sp>
        <p:nvSpPr>
          <p:cNvPr id="4" name="TextBox 3">
            <a:extLst>
              <a:ext uri="{FF2B5EF4-FFF2-40B4-BE49-F238E27FC236}">
                <a16:creationId xmlns:a16="http://schemas.microsoft.com/office/drawing/2014/main" id="{A1971C46-2260-4DE0-55A4-A29E561750D2}"/>
              </a:ext>
            </a:extLst>
          </p:cNvPr>
          <p:cNvSpPr txBox="1"/>
          <p:nvPr/>
        </p:nvSpPr>
        <p:spPr>
          <a:xfrm>
            <a:off x="1063752" y="1487758"/>
            <a:ext cx="7368778" cy="5016758"/>
          </a:xfrm>
          <a:prstGeom prst="rect">
            <a:avLst/>
          </a:prstGeom>
          <a:solidFill>
            <a:schemeClr val="bg1"/>
          </a:solidFill>
          <a:ln w="31750">
            <a:solidFill>
              <a:srgbClr val="FF0000"/>
            </a:solidFill>
          </a:ln>
        </p:spPr>
        <p:txBody>
          <a:bodyPr wrap="square">
            <a:spAutoFit/>
          </a:bodyPr>
          <a:lstStyle/>
          <a:p>
            <a:r>
              <a:rPr lang="en-GB" sz="1600" b="0" dirty="0">
                <a:solidFill>
                  <a:srgbClr val="F92672"/>
                </a:solidFill>
                <a:effectLst/>
                <a:latin typeface="Menlo" panose="020B0609030804020204" pitchFamily="49" charset="0"/>
              </a:rPr>
              <a:t>#include</a:t>
            </a:r>
            <a:r>
              <a:rPr lang="en-GB" sz="1600" b="0" dirty="0">
                <a:solidFill>
                  <a:srgbClr val="F8F8F2"/>
                </a:solidFill>
                <a:effectLst/>
                <a:latin typeface="Menlo" panose="020B0609030804020204" pitchFamily="49" charset="0"/>
              </a:rPr>
              <a:t> </a:t>
            </a:r>
            <a:r>
              <a:rPr lang="en-GB" sz="1600" b="0" dirty="0">
                <a:solidFill>
                  <a:srgbClr val="E6DB74"/>
                </a:solidFill>
                <a:effectLst/>
                <a:latin typeface="Menlo" panose="020B0609030804020204" pitchFamily="49" charset="0"/>
              </a:rPr>
              <a:t>&lt;iostream&gt;</a:t>
            </a:r>
            <a:endParaRPr lang="en-GB" sz="1600" b="0" dirty="0">
              <a:solidFill>
                <a:srgbClr val="F8F8F2"/>
              </a:solidFill>
              <a:effectLst/>
              <a:latin typeface="Menlo" panose="020B0609030804020204" pitchFamily="49" charset="0"/>
            </a:endParaRPr>
          </a:p>
          <a:p>
            <a:r>
              <a:rPr lang="en-GB" sz="1600" b="0" dirty="0">
                <a:solidFill>
                  <a:srgbClr val="F92672"/>
                </a:solidFill>
                <a:effectLst/>
                <a:latin typeface="Menlo" panose="020B0609030804020204" pitchFamily="49" charset="0"/>
              </a:rPr>
              <a:t>using</a:t>
            </a:r>
            <a:r>
              <a:rPr lang="en-GB" sz="1600" b="0" dirty="0">
                <a:solidFill>
                  <a:srgbClr val="F8F8F2"/>
                </a:solidFill>
                <a:effectLst/>
                <a:latin typeface="Menlo" panose="020B0609030804020204" pitchFamily="49" charset="0"/>
              </a:rPr>
              <a:t> </a:t>
            </a:r>
            <a:r>
              <a:rPr lang="en-GB" sz="1600" b="0" i="1" dirty="0">
                <a:solidFill>
                  <a:srgbClr val="66D9EF"/>
                </a:solidFill>
                <a:effectLst/>
                <a:latin typeface="Menlo" panose="020B0609030804020204" pitchFamily="49" charset="0"/>
              </a:rPr>
              <a:t>namespace</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std</a:t>
            </a:r>
            <a:r>
              <a:rPr lang="en-GB" sz="1600" b="0" dirty="0">
                <a:solidFill>
                  <a:srgbClr val="F8F8F2"/>
                </a:solidFill>
                <a:effectLst/>
                <a:latin typeface="Menlo" panose="020B0609030804020204" pitchFamily="49" charset="0"/>
              </a:rPr>
              <a:t>;</a:t>
            </a:r>
          </a:p>
          <a:p>
            <a:br>
              <a:rPr lang="en-GB" sz="1600" b="0" dirty="0">
                <a:solidFill>
                  <a:srgbClr val="F8F8F2"/>
                </a:solidFill>
                <a:effectLst/>
                <a:latin typeface="Menlo" panose="020B0609030804020204" pitchFamily="49" charset="0"/>
              </a:rPr>
            </a:br>
            <a:r>
              <a:rPr lang="en-GB" sz="1600" b="0" i="1" dirty="0">
                <a:solidFill>
                  <a:srgbClr val="66D9EF"/>
                </a:solidFill>
                <a:effectLst/>
                <a:latin typeface="Menlo" panose="020B0609030804020204" pitchFamily="49" charset="0"/>
              </a:rPr>
              <a:t>class</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Employee</a:t>
            </a:r>
            <a:r>
              <a:rPr lang="en-GB" sz="1600" b="0" dirty="0">
                <a:solidFill>
                  <a:srgbClr val="F8F8F2"/>
                </a:solidFill>
                <a:effectLst/>
                <a:latin typeface="Menlo" panose="020B0609030804020204" pitchFamily="49" charset="0"/>
              </a:rPr>
              <a:t> {</a:t>
            </a:r>
          </a:p>
          <a:p>
            <a:r>
              <a:rPr lang="en-GB" sz="1600" b="0" i="1" dirty="0">
                <a:solidFill>
                  <a:srgbClr val="66D9EF"/>
                </a:solidFill>
                <a:effectLst/>
                <a:latin typeface="Menlo" panose="020B0609030804020204" pitchFamily="49" charset="0"/>
              </a:rPr>
              <a:t>private:</a:t>
            </a:r>
            <a:endParaRPr lang="en-GB" sz="1600" b="0" dirty="0">
              <a:solidFill>
                <a:srgbClr val="F8F8F2"/>
              </a:solidFill>
              <a:effectLst/>
              <a:latin typeface="Menlo" panose="020B0609030804020204" pitchFamily="49" charset="0"/>
            </a:endParaRPr>
          </a:p>
          <a:p>
            <a:r>
              <a:rPr lang="en-GB" sz="1600" b="0" i="1" dirty="0">
                <a:solidFill>
                  <a:srgbClr val="66D9EF"/>
                </a:solidFill>
                <a:effectLst/>
                <a:latin typeface="Menlo" panose="020B0609030804020204" pitchFamily="49" charset="0"/>
              </a:rPr>
              <a:t>int</a:t>
            </a:r>
            <a:r>
              <a:rPr lang="en-GB" sz="1600" b="0" dirty="0">
                <a:solidFill>
                  <a:srgbClr val="F8F8F2"/>
                </a:solidFill>
                <a:effectLst/>
                <a:latin typeface="Menlo" panose="020B0609030804020204" pitchFamily="49" charset="0"/>
              </a:rPr>
              <a:t> salary;</a:t>
            </a:r>
          </a:p>
          <a:p>
            <a:br>
              <a:rPr lang="en-GB" sz="1600" b="0" dirty="0">
                <a:solidFill>
                  <a:srgbClr val="F8F8F2"/>
                </a:solidFill>
                <a:effectLst/>
                <a:latin typeface="Menlo" panose="020B0609030804020204" pitchFamily="49" charset="0"/>
              </a:rPr>
            </a:br>
            <a:r>
              <a:rPr lang="en-GB" sz="1600" b="0" i="1" dirty="0">
                <a:solidFill>
                  <a:srgbClr val="66D9EF"/>
                </a:solidFill>
                <a:effectLst/>
                <a:latin typeface="Menlo" panose="020B0609030804020204" pitchFamily="49" charset="0"/>
              </a:rPr>
              <a:t>public:</a:t>
            </a:r>
            <a:endParaRPr lang="en-GB" sz="1600" b="0" dirty="0">
              <a:solidFill>
                <a:srgbClr val="F8F8F2"/>
              </a:solidFill>
              <a:effectLst/>
              <a:latin typeface="Menlo" panose="020B0609030804020204" pitchFamily="49" charset="0"/>
            </a:endParaRPr>
          </a:p>
          <a:p>
            <a:r>
              <a:rPr lang="en-GB" sz="1600" b="0" i="1" dirty="0">
                <a:solidFill>
                  <a:srgbClr val="66D9EF"/>
                </a:solidFill>
                <a:effectLst/>
                <a:latin typeface="Menlo" panose="020B0609030804020204" pitchFamily="49" charset="0"/>
              </a:rPr>
              <a:t>void</a:t>
            </a:r>
            <a:r>
              <a:rPr lang="en-GB" sz="1600" b="0" dirty="0">
                <a:solidFill>
                  <a:srgbClr val="F8F8F2"/>
                </a:solidFill>
                <a:effectLst/>
                <a:latin typeface="Menlo" panose="020B0609030804020204" pitchFamily="49" charset="0"/>
              </a:rPr>
              <a:t> </a:t>
            </a:r>
            <a:r>
              <a:rPr lang="en-GB" sz="1600" b="0" dirty="0" err="1">
                <a:solidFill>
                  <a:srgbClr val="A6E22E"/>
                </a:solidFill>
                <a:effectLst/>
                <a:latin typeface="Menlo" panose="020B0609030804020204" pitchFamily="49" charset="0"/>
              </a:rPr>
              <a:t>setSalary</a:t>
            </a:r>
            <a:r>
              <a:rPr lang="en-GB" sz="1600" b="0" dirty="0">
                <a:solidFill>
                  <a:srgbClr val="F8F8F2"/>
                </a:solidFill>
                <a:effectLst/>
                <a:latin typeface="Menlo" panose="020B0609030804020204" pitchFamily="49" charset="0"/>
              </a:rPr>
              <a:t>(</a:t>
            </a:r>
            <a:r>
              <a:rPr lang="en-GB" sz="1600" b="0" i="1" dirty="0">
                <a:solidFill>
                  <a:srgbClr val="66D9EF"/>
                </a:solidFill>
                <a:effectLst/>
                <a:latin typeface="Menlo" panose="020B0609030804020204" pitchFamily="49" charset="0"/>
              </a:rPr>
              <a:t>int</a:t>
            </a:r>
            <a:r>
              <a:rPr lang="en-GB" sz="1600" b="0" dirty="0">
                <a:solidFill>
                  <a:srgbClr val="F8F8F2"/>
                </a:solidFill>
                <a:effectLst/>
                <a:latin typeface="Menlo" panose="020B0609030804020204" pitchFamily="49" charset="0"/>
              </a:rPr>
              <a:t> </a:t>
            </a:r>
            <a:r>
              <a:rPr lang="en-GB" sz="1600" b="0" i="1" dirty="0">
                <a:solidFill>
                  <a:srgbClr val="FD971F"/>
                </a:solidFill>
                <a:effectLst/>
                <a:latin typeface="Menlo" panose="020B0609030804020204" pitchFamily="49" charset="0"/>
              </a:rPr>
              <a:t>s</a:t>
            </a:r>
            <a:r>
              <a:rPr lang="en-GB" sz="1600" b="0" dirty="0">
                <a:solidFill>
                  <a:srgbClr val="F8F8F2"/>
                </a:solidFill>
                <a:effectLst/>
                <a:latin typeface="Menlo" panose="020B0609030804020204" pitchFamily="49" charset="0"/>
              </a:rPr>
              <a:t>) {</a:t>
            </a:r>
          </a:p>
          <a:p>
            <a:r>
              <a:rPr lang="en-GB" sz="1600" b="0" dirty="0">
                <a:solidFill>
                  <a:srgbClr val="F8F8F2"/>
                </a:solidFill>
                <a:effectLst/>
                <a:latin typeface="Menlo" panose="020B0609030804020204" pitchFamily="49" charset="0"/>
              </a:rPr>
              <a:t>salary </a:t>
            </a:r>
            <a:r>
              <a:rPr lang="en-GB" sz="1600" b="0" dirty="0">
                <a:solidFill>
                  <a:srgbClr val="F92672"/>
                </a:solidFill>
                <a:effectLst/>
                <a:latin typeface="Menlo" panose="020B0609030804020204" pitchFamily="49" charset="0"/>
              </a:rPr>
              <a:t>=</a:t>
            </a:r>
            <a:r>
              <a:rPr lang="en-GB" sz="1600" b="0" dirty="0">
                <a:solidFill>
                  <a:srgbClr val="F8F8F2"/>
                </a:solidFill>
                <a:effectLst/>
                <a:latin typeface="Menlo" panose="020B0609030804020204" pitchFamily="49" charset="0"/>
              </a:rPr>
              <a:t> s;</a:t>
            </a:r>
          </a:p>
          <a:p>
            <a:r>
              <a:rPr lang="en-GB" sz="1600" b="0" dirty="0">
                <a:solidFill>
                  <a:srgbClr val="F8F8F2"/>
                </a:solidFill>
                <a:effectLst/>
                <a:latin typeface="Menlo" panose="020B0609030804020204" pitchFamily="49" charset="0"/>
              </a:rPr>
              <a:t>}</a:t>
            </a:r>
          </a:p>
          <a:p>
            <a:r>
              <a:rPr lang="en-GB" sz="1600" b="0" i="1" dirty="0">
                <a:solidFill>
                  <a:srgbClr val="66D9EF"/>
                </a:solidFill>
                <a:effectLst/>
                <a:latin typeface="Menlo" panose="020B0609030804020204" pitchFamily="49" charset="0"/>
              </a:rPr>
              <a:t>int</a:t>
            </a:r>
            <a:r>
              <a:rPr lang="en-GB" sz="1600" b="0" dirty="0">
                <a:solidFill>
                  <a:srgbClr val="F8F8F2"/>
                </a:solidFill>
                <a:effectLst/>
                <a:latin typeface="Menlo" panose="020B0609030804020204" pitchFamily="49" charset="0"/>
              </a:rPr>
              <a:t> </a:t>
            </a:r>
            <a:r>
              <a:rPr lang="en-GB" sz="1600" b="0" dirty="0" err="1">
                <a:solidFill>
                  <a:srgbClr val="A6E22E"/>
                </a:solidFill>
                <a:effectLst/>
                <a:latin typeface="Menlo" panose="020B0609030804020204" pitchFamily="49" charset="0"/>
              </a:rPr>
              <a:t>getSalary</a:t>
            </a:r>
            <a:r>
              <a:rPr lang="en-GB" sz="1600" b="0" dirty="0">
                <a:solidFill>
                  <a:srgbClr val="F8F8F2"/>
                </a:solidFill>
                <a:effectLst/>
                <a:latin typeface="Menlo" panose="020B0609030804020204" pitchFamily="49" charset="0"/>
              </a:rPr>
              <a:t>() {</a:t>
            </a:r>
          </a:p>
          <a:p>
            <a:r>
              <a:rPr lang="en-GB" sz="1600" b="0" dirty="0">
                <a:solidFill>
                  <a:srgbClr val="F92672"/>
                </a:solidFill>
                <a:effectLst/>
                <a:latin typeface="Menlo" panose="020B0609030804020204" pitchFamily="49" charset="0"/>
              </a:rPr>
              <a:t>return</a:t>
            </a:r>
            <a:r>
              <a:rPr lang="en-GB" sz="1600" b="0" dirty="0">
                <a:solidFill>
                  <a:srgbClr val="F8F8F2"/>
                </a:solidFill>
                <a:effectLst/>
                <a:latin typeface="Menlo" panose="020B0609030804020204" pitchFamily="49" charset="0"/>
              </a:rPr>
              <a:t> salary;</a:t>
            </a:r>
          </a:p>
          <a:p>
            <a:r>
              <a:rPr lang="en-GB" sz="1600" b="0" dirty="0">
                <a:solidFill>
                  <a:srgbClr val="F8F8F2"/>
                </a:solidFill>
                <a:effectLst/>
                <a:latin typeface="Menlo" panose="020B0609030804020204" pitchFamily="49" charset="0"/>
              </a:rPr>
              <a:t>}};</a:t>
            </a:r>
          </a:p>
          <a:p>
            <a:br>
              <a:rPr lang="en-GB" sz="1600" b="0" dirty="0">
                <a:solidFill>
                  <a:srgbClr val="F8F8F2"/>
                </a:solidFill>
                <a:effectLst/>
                <a:latin typeface="Menlo" panose="020B0609030804020204" pitchFamily="49" charset="0"/>
              </a:rPr>
            </a:br>
            <a:r>
              <a:rPr lang="en-GB" sz="1600" b="0" i="1" dirty="0">
                <a:solidFill>
                  <a:srgbClr val="66D9EF"/>
                </a:solidFill>
                <a:effectLst/>
                <a:latin typeface="Menlo" panose="020B0609030804020204" pitchFamily="49" charset="0"/>
              </a:rPr>
              <a:t>int</a:t>
            </a:r>
            <a:r>
              <a:rPr lang="en-GB" sz="1600" b="0" dirty="0">
                <a:solidFill>
                  <a:srgbClr val="F8F8F2"/>
                </a:solidFill>
                <a:effectLst/>
                <a:latin typeface="Menlo" panose="020B0609030804020204" pitchFamily="49" charset="0"/>
              </a:rPr>
              <a:t> </a:t>
            </a:r>
            <a:r>
              <a:rPr lang="en-GB" sz="1600" b="0" dirty="0">
                <a:solidFill>
                  <a:srgbClr val="A6E22E"/>
                </a:solidFill>
                <a:effectLst/>
                <a:latin typeface="Menlo" panose="020B0609030804020204" pitchFamily="49" charset="0"/>
              </a:rPr>
              <a:t>main</a:t>
            </a:r>
            <a:r>
              <a:rPr lang="en-GB" sz="1600" b="0" dirty="0">
                <a:solidFill>
                  <a:srgbClr val="F8F8F2"/>
                </a:solidFill>
                <a:effectLst/>
                <a:latin typeface="Menlo" panose="020B0609030804020204" pitchFamily="49" charset="0"/>
              </a:rPr>
              <a:t>() {</a:t>
            </a:r>
          </a:p>
          <a:p>
            <a:r>
              <a:rPr lang="en-GB" sz="1600" b="0" dirty="0">
                <a:solidFill>
                  <a:srgbClr val="F8F8F2"/>
                </a:solidFill>
                <a:effectLst/>
                <a:latin typeface="Menlo" panose="020B0609030804020204" pitchFamily="49" charset="0"/>
              </a:rPr>
              <a:t>Employee </a:t>
            </a:r>
            <a:r>
              <a:rPr lang="en-GB" sz="1600" b="0" dirty="0" err="1">
                <a:solidFill>
                  <a:srgbClr val="F8F8F2"/>
                </a:solidFill>
                <a:effectLst/>
                <a:latin typeface="Menlo" panose="020B0609030804020204" pitchFamily="49" charset="0"/>
              </a:rPr>
              <a:t>myObj</a:t>
            </a:r>
            <a:r>
              <a:rPr lang="en-GB" sz="1600" b="0" dirty="0">
                <a:solidFill>
                  <a:srgbClr val="F8F8F2"/>
                </a:solidFill>
                <a:effectLst/>
                <a:latin typeface="Menlo" panose="020B0609030804020204" pitchFamily="49" charset="0"/>
              </a:rPr>
              <a:t>;</a:t>
            </a:r>
          </a:p>
          <a:p>
            <a:r>
              <a:rPr lang="en-GB" sz="1600" b="0" dirty="0" err="1">
                <a:solidFill>
                  <a:srgbClr val="F8F8F2"/>
                </a:solidFill>
                <a:effectLst/>
                <a:latin typeface="Menlo" panose="020B0609030804020204" pitchFamily="49" charset="0"/>
              </a:rPr>
              <a:t>myObj.</a:t>
            </a:r>
            <a:r>
              <a:rPr lang="en-GB" sz="1600" b="0" dirty="0" err="1">
                <a:solidFill>
                  <a:srgbClr val="A6E22E"/>
                </a:solidFill>
                <a:effectLst/>
                <a:latin typeface="Menlo" panose="020B0609030804020204" pitchFamily="49" charset="0"/>
              </a:rPr>
              <a:t>setSalary</a:t>
            </a:r>
            <a:r>
              <a:rPr lang="en-GB" sz="1600" b="0" dirty="0">
                <a:solidFill>
                  <a:srgbClr val="F8F8F2"/>
                </a:solidFill>
                <a:effectLst/>
                <a:latin typeface="Menlo" panose="020B0609030804020204" pitchFamily="49" charset="0"/>
              </a:rPr>
              <a:t>(</a:t>
            </a:r>
            <a:r>
              <a:rPr lang="en-GB" sz="1600" b="0" dirty="0">
                <a:solidFill>
                  <a:srgbClr val="AE81FF"/>
                </a:solidFill>
                <a:effectLst/>
                <a:latin typeface="Menlo" panose="020B0609030804020204" pitchFamily="49" charset="0"/>
              </a:rPr>
              <a:t>50000</a:t>
            </a:r>
            <a:r>
              <a:rPr lang="en-GB" sz="1600" b="0" dirty="0">
                <a:solidFill>
                  <a:srgbClr val="F8F8F2"/>
                </a:solidFill>
                <a:effectLst/>
                <a:latin typeface="Menlo" panose="020B0609030804020204" pitchFamily="49" charset="0"/>
              </a:rPr>
              <a:t>);</a:t>
            </a:r>
          </a:p>
          <a:p>
            <a:r>
              <a:rPr lang="en-GB" sz="1600" b="0" dirty="0" err="1">
                <a:solidFill>
                  <a:srgbClr val="F8F8F2"/>
                </a:solidFill>
                <a:effectLst/>
                <a:latin typeface="Menlo" panose="020B0609030804020204" pitchFamily="49" charset="0"/>
              </a:rPr>
              <a:t>cout</a:t>
            </a:r>
            <a:r>
              <a:rPr lang="en-GB" sz="1600" b="0" dirty="0">
                <a:solidFill>
                  <a:srgbClr val="F8F8F2"/>
                </a:solidFill>
                <a:effectLst/>
                <a:latin typeface="Menlo" panose="020B0609030804020204" pitchFamily="49" charset="0"/>
              </a:rPr>
              <a:t> </a:t>
            </a:r>
            <a:r>
              <a:rPr lang="en-GB" sz="1600" b="0" dirty="0">
                <a:solidFill>
                  <a:srgbClr val="F92672"/>
                </a:solidFill>
                <a:effectLst/>
                <a:latin typeface="Menlo" panose="020B0609030804020204" pitchFamily="49" charset="0"/>
              </a:rPr>
              <a:t>&lt;&lt;</a:t>
            </a:r>
            <a:r>
              <a:rPr lang="en-GB" sz="1600" b="0" dirty="0">
                <a:solidFill>
                  <a:srgbClr val="F8F8F2"/>
                </a:solidFill>
                <a:effectLst/>
                <a:latin typeface="Menlo" panose="020B0609030804020204" pitchFamily="49" charset="0"/>
              </a:rPr>
              <a:t> </a:t>
            </a:r>
            <a:r>
              <a:rPr lang="en-GB" sz="1600" b="0" dirty="0" err="1">
                <a:solidFill>
                  <a:srgbClr val="F8F8F2"/>
                </a:solidFill>
                <a:effectLst/>
                <a:latin typeface="Menlo" panose="020B0609030804020204" pitchFamily="49" charset="0"/>
              </a:rPr>
              <a:t>myObj.</a:t>
            </a:r>
            <a:r>
              <a:rPr lang="en-GB" sz="1600" b="0" dirty="0" err="1">
                <a:solidFill>
                  <a:srgbClr val="A6E22E"/>
                </a:solidFill>
                <a:effectLst/>
                <a:latin typeface="Menlo" panose="020B0609030804020204" pitchFamily="49" charset="0"/>
              </a:rPr>
              <a:t>getSalary</a:t>
            </a:r>
            <a:r>
              <a:rPr lang="en-GB" sz="1600" b="0" dirty="0">
                <a:solidFill>
                  <a:srgbClr val="F8F8F2"/>
                </a:solidFill>
                <a:effectLst/>
                <a:latin typeface="Menlo" panose="020B0609030804020204" pitchFamily="49" charset="0"/>
              </a:rPr>
              <a:t>();</a:t>
            </a:r>
          </a:p>
          <a:p>
            <a:r>
              <a:rPr lang="en-GB" sz="1600" b="0" dirty="0">
                <a:solidFill>
                  <a:srgbClr val="F92672"/>
                </a:solidFill>
                <a:effectLst/>
                <a:latin typeface="Menlo" panose="020B0609030804020204" pitchFamily="49" charset="0"/>
              </a:rPr>
              <a:t>return</a:t>
            </a:r>
            <a:r>
              <a:rPr lang="en-GB" sz="1600" b="0" dirty="0">
                <a:solidFill>
                  <a:srgbClr val="F8F8F2"/>
                </a:solidFill>
                <a:effectLst/>
                <a:latin typeface="Menlo" panose="020B0609030804020204" pitchFamily="49" charset="0"/>
              </a:rPr>
              <a:t> </a:t>
            </a:r>
            <a:r>
              <a:rPr lang="en-GB" sz="1600" b="0" dirty="0">
                <a:solidFill>
                  <a:srgbClr val="AE81FF"/>
                </a:solidFill>
                <a:effectLst/>
                <a:latin typeface="Menlo" panose="020B0609030804020204" pitchFamily="49" charset="0"/>
              </a:rPr>
              <a:t>0</a:t>
            </a:r>
            <a:r>
              <a:rPr lang="en-GB" sz="1600" b="0" dirty="0">
                <a:solidFill>
                  <a:srgbClr val="F8F8F2"/>
                </a:solidFill>
                <a:effectLst/>
                <a:latin typeface="Menlo" panose="020B0609030804020204" pitchFamily="49" charset="0"/>
              </a:rPr>
              <a:t>;} </a:t>
            </a:r>
          </a:p>
        </p:txBody>
      </p:sp>
      <p:sp>
        <p:nvSpPr>
          <p:cNvPr id="5" name="TextBox 4">
            <a:extLst>
              <a:ext uri="{FF2B5EF4-FFF2-40B4-BE49-F238E27FC236}">
                <a16:creationId xmlns:a16="http://schemas.microsoft.com/office/drawing/2014/main" id="{2ED871D7-91FD-C5C4-F468-2BDC34A32AFB}"/>
              </a:ext>
            </a:extLst>
          </p:cNvPr>
          <p:cNvSpPr txBox="1"/>
          <p:nvPr/>
        </p:nvSpPr>
        <p:spPr>
          <a:xfrm>
            <a:off x="3846786" y="4026235"/>
            <a:ext cx="8177048" cy="1200329"/>
          </a:xfrm>
          <a:prstGeom prst="rect">
            <a:avLst/>
          </a:prstGeom>
          <a:solidFill>
            <a:srgbClr val="E9E5DC"/>
          </a:solidFill>
          <a:ln w="25400">
            <a:solidFill>
              <a:srgbClr val="FF0000"/>
            </a:solidFill>
          </a:ln>
        </p:spPr>
        <p:txBody>
          <a:bodyPr wrap="square">
            <a:spAutoFit/>
          </a:bodyPr>
          <a:lstStyle>
            <a:defPPr>
              <a:defRPr lang="en-US"/>
            </a:defPPr>
            <a:lvl1pPr>
              <a:defRPr>
                <a:solidFill>
                  <a:schemeClr val="bg1"/>
                </a:solidFill>
              </a:defRPr>
            </a:lvl1pPr>
          </a:lstStyle>
          <a:p>
            <a:r>
              <a:rPr lang="en-US" dirty="0"/>
              <a:t>(base</a:t>
            </a:r>
            <a:r>
              <a:rPr lang="en-US"/>
              <a:t>) alexhill</a:t>
            </a:r>
            <a:r>
              <a:rPr lang="en-US" dirty="0"/>
              <a:t> </a:t>
            </a:r>
            <a:r>
              <a:rPr lang="en-US"/>
              <a:t>at Alexs</a:t>
            </a:r>
            <a:r>
              <a:rPr lang="en-US" dirty="0"/>
              <a:t>-Air in ~/Documents/UOL/Teaching/C++_Workshops/Workshops/WS4/Scripts</a:t>
            </a:r>
          </a:p>
          <a:p>
            <a:r>
              <a:rPr lang="en-US"/>
              <a:t>$ ./soln</a:t>
            </a:r>
            <a:endParaRPr lang="en-US" dirty="0"/>
          </a:p>
          <a:p>
            <a:r>
              <a:rPr lang="en-US" dirty="0"/>
              <a:t>50000</a:t>
            </a:r>
          </a:p>
        </p:txBody>
      </p:sp>
    </p:spTree>
    <p:extLst>
      <p:ext uri="{BB962C8B-B14F-4D97-AF65-F5344CB8AC3E}">
        <p14:creationId xmlns:p14="http://schemas.microsoft.com/office/powerpoint/2010/main" val="2394657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3CE1D-0962-F5E2-B2C6-5F87C99456B3}"/>
              </a:ext>
            </a:extLst>
          </p:cNvPr>
          <p:cNvSpPr>
            <a:spLocks noGrp="1"/>
          </p:cNvSpPr>
          <p:nvPr>
            <p:ph type="title"/>
          </p:nvPr>
        </p:nvSpPr>
        <p:spPr/>
        <p:txBody>
          <a:bodyPr/>
          <a:lstStyle/>
          <a:p>
            <a:r>
              <a:rPr lang="en-GB" dirty="0"/>
              <a:t>Resources</a:t>
            </a:r>
          </a:p>
        </p:txBody>
      </p:sp>
      <p:sp>
        <p:nvSpPr>
          <p:cNvPr id="3" name="Content Placeholder 2">
            <a:extLst>
              <a:ext uri="{FF2B5EF4-FFF2-40B4-BE49-F238E27FC236}">
                <a16:creationId xmlns:a16="http://schemas.microsoft.com/office/drawing/2014/main" id="{A0101646-C691-70BD-F26F-78E5100966DA}"/>
              </a:ext>
            </a:extLst>
          </p:cNvPr>
          <p:cNvSpPr>
            <a:spLocks noGrp="1"/>
          </p:cNvSpPr>
          <p:nvPr>
            <p:ph idx="1"/>
          </p:nvPr>
        </p:nvSpPr>
        <p:spPr/>
        <p:txBody>
          <a:bodyPr/>
          <a:lstStyle/>
          <a:p>
            <a:r>
              <a:rPr lang="en-US" dirty="0"/>
              <a:t>alex-hill94.github.io/#WS4</a:t>
            </a:r>
          </a:p>
          <a:p>
            <a:pPr marL="0" indent="0">
              <a:buNone/>
            </a:pPr>
            <a:endParaRPr lang="en-US" dirty="0"/>
          </a:p>
          <a:p>
            <a:r>
              <a:rPr lang="en-US" dirty="0"/>
              <a:t>https://www.w3schools.com/</a:t>
            </a:r>
            <a:r>
              <a:rPr lang="en-US" dirty="0" err="1"/>
              <a:t>cpp</a:t>
            </a:r>
            <a:r>
              <a:rPr lang="en-US" dirty="0"/>
              <a:t>/</a:t>
            </a:r>
            <a:r>
              <a:rPr lang="en-US" dirty="0" err="1"/>
              <a:t>cpp_classes.asp</a:t>
            </a:r>
            <a:endParaRPr lang="en-US" dirty="0"/>
          </a:p>
          <a:p>
            <a:endParaRPr lang="en-US" dirty="0"/>
          </a:p>
          <a:p>
            <a:r>
              <a:rPr lang="en-US" dirty="0">
                <a:hlinkClick r:id="rId2"/>
              </a:rPr>
              <a:t>https://library.lanl.gov/cgi-bin/getfile?00326866.pdf</a:t>
            </a:r>
            <a:endParaRPr lang="en-US" dirty="0"/>
          </a:p>
          <a:p>
            <a:endParaRPr lang="en-GB" dirty="0"/>
          </a:p>
        </p:txBody>
      </p:sp>
    </p:spTree>
    <p:extLst>
      <p:ext uri="{BB962C8B-B14F-4D97-AF65-F5344CB8AC3E}">
        <p14:creationId xmlns:p14="http://schemas.microsoft.com/office/powerpoint/2010/main" val="39206400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1A9AA-9E24-8070-9B0A-B765C347E7A4}"/>
              </a:ext>
            </a:extLst>
          </p:cNvPr>
          <p:cNvSpPr>
            <a:spLocks noGrp="1"/>
          </p:cNvSpPr>
          <p:nvPr>
            <p:ph type="title"/>
          </p:nvPr>
        </p:nvSpPr>
        <p:spPr/>
        <p:txBody>
          <a:bodyPr/>
          <a:lstStyle/>
          <a:p>
            <a:r>
              <a:rPr lang="en-GB" dirty="0"/>
              <a:t>Inheritance</a:t>
            </a:r>
          </a:p>
        </p:txBody>
      </p:sp>
      <p:sp>
        <p:nvSpPr>
          <p:cNvPr id="4" name="TextBox 3">
            <a:extLst>
              <a:ext uri="{FF2B5EF4-FFF2-40B4-BE49-F238E27FC236}">
                <a16:creationId xmlns:a16="http://schemas.microsoft.com/office/drawing/2014/main" id="{7C1C8160-59D9-1936-A4B5-D64C6FC63BAF}"/>
              </a:ext>
            </a:extLst>
          </p:cNvPr>
          <p:cNvSpPr txBox="1"/>
          <p:nvPr/>
        </p:nvSpPr>
        <p:spPr>
          <a:xfrm>
            <a:off x="3119888" y="1487758"/>
            <a:ext cx="6093618" cy="5139869"/>
          </a:xfrm>
          <a:prstGeom prst="rect">
            <a:avLst/>
          </a:prstGeom>
          <a:solidFill>
            <a:schemeClr val="bg1"/>
          </a:solidFill>
          <a:ln w="31750">
            <a:solidFill>
              <a:srgbClr val="FF0000"/>
            </a:solidFill>
          </a:ln>
        </p:spPr>
        <p:txBody>
          <a:bodyPr wrap="square">
            <a:spAutoFit/>
          </a:bodyPr>
          <a:lstStyle/>
          <a:p>
            <a:r>
              <a:rPr lang="en-GB" sz="1600" b="0" dirty="0">
                <a:solidFill>
                  <a:srgbClr val="F92672"/>
                </a:solidFill>
                <a:effectLst/>
                <a:latin typeface="Menlo" panose="020B0609030804020204" pitchFamily="49" charset="0"/>
              </a:rPr>
              <a:t>#include</a:t>
            </a:r>
            <a:r>
              <a:rPr lang="en-GB" sz="1600" b="0" dirty="0">
                <a:solidFill>
                  <a:srgbClr val="F8F8F2"/>
                </a:solidFill>
                <a:effectLst/>
                <a:latin typeface="Menlo" panose="020B0609030804020204" pitchFamily="49" charset="0"/>
              </a:rPr>
              <a:t> </a:t>
            </a:r>
            <a:r>
              <a:rPr lang="en-GB" sz="1600" b="0" dirty="0">
                <a:solidFill>
                  <a:srgbClr val="E6DB74"/>
                </a:solidFill>
                <a:effectLst/>
                <a:latin typeface="Menlo" panose="020B0609030804020204" pitchFamily="49" charset="0"/>
              </a:rPr>
              <a:t>&lt;iostream&gt;</a:t>
            </a:r>
            <a:endParaRPr lang="en-GB" sz="1600" b="0" dirty="0">
              <a:solidFill>
                <a:srgbClr val="F8F8F2"/>
              </a:solidFill>
              <a:effectLst/>
              <a:latin typeface="Menlo" panose="020B0609030804020204" pitchFamily="49" charset="0"/>
            </a:endParaRPr>
          </a:p>
          <a:p>
            <a:r>
              <a:rPr lang="en-GB" sz="1600" b="0" dirty="0">
                <a:solidFill>
                  <a:srgbClr val="F92672"/>
                </a:solidFill>
                <a:effectLst/>
                <a:latin typeface="Menlo" panose="020B0609030804020204" pitchFamily="49" charset="0"/>
              </a:rPr>
              <a:t>using</a:t>
            </a:r>
            <a:r>
              <a:rPr lang="en-GB" sz="1600" b="0" dirty="0">
                <a:solidFill>
                  <a:srgbClr val="F8F8F2"/>
                </a:solidFill>
                <a:effectLst/>
                <a:latin typeface="Menlo" panose="020B0609030804020204" pitchFamily="49" charset="0"/>
              </a:rPr>
              <a:t> </a:t>
            </a:r>
            <a:r>
              <a:rPr lang="en-GB" sz="1600" b="0" i="1" dirty="0">
                <a:solidFill>
                  <a:srgbClr val="66D9EF"/>
                </a:solidFill>
                <a:effectLst/>
                <a:latin typeface="Menlo" panose="020B0609030804020204" pitchFamily="49" charset="0"/>
              </a:rPr>
              <a:t>namespace</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std</a:t>
            </a:r>
            <a:r>
              <a:rPr lang="en-GB" sz="1600" b="0" dirty="0">
                <a:solidFill>
                  <a:srgbClr val="F8F8F2"/>
                </a:solidFill>
                <a:effectLst/>
                <a:latin typeface="Menlo" panose="020B0609030804020204" pitchFamily="49" charset="0"/>
              </a:rPr>
              <a:t>;</a:t>
            </a:r>
          </a:p>
          <a:p>
            <a:br>
              <a:rPr lang="en-GB" sz="1600" b="0" dirty="0">
                <a:solidFill>
                  <a:srgbClr val="F8F8F2"/>
                </a:solidFill>
                <a:effectLst/>
                <a:latin typeface="Menlo" panose="020B0609030804020204" pitchFamily="49" charset="0"/>
              </a:rPr>
            </a:br>
            <a:r>
              <a:rPr lang="en-GB" sz="1600" b="0" dirty="0">
                <a:solidFill>
                  <a:srgbClr val="88846F"/>
                </a:solidFill>
                <a:effectLst/>
                <a:latin typeface="Menlo" panose="020B0609030804020204" pitchFamily="49" charset="0"/>
              </a:rPr>
              <a:t>// Base class</a:t>
            </a:r>
            <a:endParaRPr lang="en-GB" sz="1600" b="0" dirty="0">
              <a:solidFill>
                <a:srgbClr val="F8F8F2"/>
              </a:solidFill>
              <a:effectLst/>
              <a:latin typeface="Menlo" panose="020B0609030804020204" pitchFamily="49" charset="0"/>
            </a:endParaRPr>
          </a:p>
          <a:p>
            <a:r>
              <a:rPr lang="en-GB" sz="1600" b="0" i="1" dirty="0">
                <a:solidFill>
                  <a:srgbClr val="66D9EF"/>
                </a:solidFill>
                <a:effectLst/>
                <a:latin typeface="Menlo" panose="020B0609030804020204" pitchFamily="49" charset="0"/>
              </a:rPr>
              <a:t>class</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Vehicle</a:t>
            </a:r>
            <a:r>
              <a:rPr lang="en-GB" sz="1600" b="0" dirty="0">
                <a:solidFill>
                  <a:srgbClr val="F8F8F2"/>
                </a:solidFill>
                <a:effectLst/>
                <a:latin typeface="Menlo" panose="020B0609030804020204" pitchFamily="49" charset="0"/>
              </a:rPr>
              <a:t> {</a:t>
            </a:r>
          </a:p>
          <a:p>
            <a:r>
              <a:rPr lang="en-GB" sz="1600" b="0" i="1" dirty="0">
                <a:solidFill>
                  <a:srgbClr val="66D9EF"/>
                </a:solidFill>
                <a:effectLst/>
                <a:latin typeface="Menlo" panose="020B0609030804020204" pitchFamily="49" charset="0"/>
              </a:rPr>
              <a:t>public:</a:t>
            </a:r>
            <a:endParaRPr lang="en-GB" sz="1600" b="0" dirty="0">
              <a:solidFill>
                <a:srgbClr val="F8F8F2"/>
              </a:solidFill>
              <a:effectLst/>
              <a:latin typeface="Menlo" panose="020B0609030804020204" pitchFamily="49" charset="0"/>
            </a:endParaRPr>
          </a:p>
          <a:p>
            <a:r>
              <a:rPr lang="en-GB" sz="1600" b="0" dirty="0">
                <a:solidFill>
                  <a:srgbClr val="F8F8F2"/>
                </a:solidFill>
                <a:effectLst/>
                <a:latin typeface="Menlo" panose="020B0609030804020204" pitchFamily="49" charset="0"/>
              </a:rPr>
              <a:t>string brand </a:t>
            </a:r>
            <a:r>
              <a:rPr lang="en-GB" sz="1600" b="0" dirty="0">
                <a:solidFill>
                  <a:srgbClr val="F92672"/>
                </a:solidFill>
                <a:effectLst/>
                <a:latin typeface="Menlo" panose="020B0609030804020204" pitchFamily="49" charset="0"/>
              </a:rPr>
              <a:t>=</a:t>
            </a:r>
            <a:r>
              <a:rPr lang="en-GB" sz="1600" b="0" dirty="0">
                <a:solidFill>
                  <a:srgbClr val="F8F8F2"/>
                </a:solidFill>
                <a:effectLst/>
                <a:latin typeface="Menlo" panose="020B0609030804020204" pitchFamily="49" charset="0"/>
              </a:rPr>
              <a:t> </a:t>
            </a:r>
            <a:r>
              <a:rPr lang="en-GB" sz="1600" b="0" dirty="0">
                <a:solidFill>
                  <a:srgbClr val="E6DB74"/>
                </a:solidFill>
                <a:effectLst/>
                <a:latin typeface="Menlo" panose="020B0609030804020204" pitchFamily="49" charset="0"/>
              </a:rPr>
              <a:t>"Ford"</a:t>
            </a:r>
            <a:r>
              <a:rPr lang="en-GB" sz="1600" b="0" dirty="0">
                <a:solidFill>
                  <a:srgbClr val="F8F8F2"/>
                </a:solidFill>
                <a:effectLst/>
                <a:latin typeface="Menlo" panose="020B0609030804020204" pitchFamily="49" charset="0"/>
              </a:rPr>
              <a:t>;</a:t>
            </a:r>
          </a:p>
          <a:p>
            <a:r>
              <a:rPr lang="en-GB" sz="1600" b="0" i="1" dirty="0">
                <a:solidFill>
                  <a:srgbClr val="66D9EF"/>
                </a:solidFill>
                <a:effectLst/>
                <a:latin typeface="Menlo" panose="020B0609030804020204" pitchFamily="49" charset="0"/>
              </a:rPr>
              <a:t>void</a:t>
            </a:r>
            <a:r>
              <a:rPr lang="en-GB" sz="1600" b="0" dirty="0">
                <a:solidFill>
                  <a:srgbClr val="F8F8F2"/>
                </a:solidFill>
                <a:effectLst/>
                <a:latin typeface="Menlo" panose="020B0609030804020204" pitchFamily="49" charset="0"/>
              </a:rPr>
              <a:t> </a:t>
            </a:r>
            <a:r>
              <a:rPr lang="en-GB" sz="1600" b="0" dirty="0">
                <a:solidFill>
                  <a:srgbClr val="A6E22E"/>
                </a:solidFill>
                <a:effectLst/>
                <a:latin typeface="Menlo" panose="020B0609030804020204" pitchFamily="49" charset="0"/>
              </a:rPr>
              <a:t>honk</a:t>
            </a:r>
            <a:r>
              <a:rPr lang="en-GB" sz="1600" b="0" dirty="0">
                <a:solidFill>
                  <a:srgbClr val="F8F8F2"/>
                </a:solidFill>
                <a:effectLst/>
                <a:latin typeface="Menlo" panose="020B0609030804020204" pitchFamily="49" charset="0"/>
              </a:rPr>
              <a:t>() {</a:t>
            </a:r>
          </a:p>
          <a:p>
            <a:r>
              <a:rPr lang="en-GB" sz="1600" b="0" dirty="0" err="1">
                <a:solidFill>
                  <a:srgbClr val="F8F8F2"/>
                </a:solidFill>
                <a:effectLst/>
                <a:latin typeface="Menlo" panose="020B0609030804020204" pitchFamily="49" charset="0"/>
              </a:rPr>
              <a:t>cout</a:t>
            </a:r>
            <a:r>
              <a:rPr lang="en-GB" sz="1600" b="0" dirty="0">
                <a:solidFill>
                  <a:srgbClr val="F8F8F2"/>
                </a:solidFill>
                <a:effectLst/>
                <a:latin typeface="Menlo" panose="020B0609030804020204" pitchFamily="49" charset="0"/>
              </a:rPr>
              <a:t> </a:t>
            </a:r>
            <a:r>
              <a:rPr lang="en-GB" sz="1600" b="0" dirty="0">
                <a:solidFill>
                  <a:srgbClr val="F92672"/>
                </a:solidFill>
                <a:effectLst/>
                <a:latin typeface="Menlo" panose="020B0609030804020204" pitchFamily="49" charset="0"/>
              </a:rPr>
              <a:t>&lt;&lt;</a:t>
            </a:r>
            <a:r>
              <a:rPr lang="en-GB" sz="1600" b="0" dirty="0">
                <a:solidFill>
                  <a:srgbClr val="F8F8F2"/>
                </a:solidFill>
                <a:effectLst/>
                <a:latin typeface="Menlo" panose="020B0609030804020204" pitchFamily="49" charset="0"/>
              </a:rPr>
              <a:t> </a:t>
            </a:r>
            <a:r>
              <a:rPr lang="en-GB" sz="1600" b="0" dirty="0">
                <a:solidFill>
                  <a:srgbClr val="E6DB74"/>
                </a:solidFill>
                <a:effectLst/>
                <a:latin typeface="Menlo" panose="020B0609030804020204" pitchFamily="49" charset="0"/>
              </a:rPr>
              <a:t>"Toot, toot! </a:t>
            </a:r>
            <a:r>
              <a:rPr lang="en-GB" sz="1600" b="0" dirty="0">
                <a:solidFill>
                  <a:srgbClr val="AE81FF"/>
                </a:solidFill>
                <a:effectLst/>
                <a:latin typeface="Menlo" panose="020B0609030804020204" pitchFamily="49" charset="0"/>
              </a:rPr>
              <a:t>\n</a:t>
            </a:r>
            <a:r>
              <a:rPr lang="en-GB" sz="1600" b="0" dirty="0">
                <a:solidFill>
                  <a:srgbClr val="E6DB74"/>
                </a:solidFill>
                <a:effectLst/>
                <a:latin typeface="Menlo" panose="020B0609030804020204" pitchFamily="49" charset="0"/>
              </a:rPr>
              <a:t>"</a:t>
            </a:r>
            <a:r>
              <a:rPr lang="en-GB" sz="1600" b="0" dirty="0">
                <a:solidFill>
                  <a:srgbClr val="F8F8F2"/>
                </a:solidFill>
                <a:effectLst/>
                <a:latin typeface="Menlo" panose="020B0609030804020204" pitchFamily="49" charset="0"/>
              </a:rPr>
              <a:t> ;}};</a:t>
            </a:r>
          </a:p>
          <a:p>
            <a:br>
              <a:rPr lang="en-GB" sz="1600" b="0" dirty="0">
                <a:solidFill>
                  <a:srgbClr val="F8F8F2"/>
                </a:solidFill>
                <a:effectLst/>
                <a:latin typeface="Menlo" panose="020B0609030804020204" pitchFamily="49" charset="0"/>
              </a:rPr>
            </a:br>
            <a:r>
              <a:rPr lang="en-GB" sz="1600" b="0" dirty="0">
                <a:solidFill>
                  <a:srgbClr val="88846F"/>
                </a:solidFill>
                <a:effectLst/>
                <a:latin typeface="Menlo" panose="020B0609030804020204" pitchFamily="49" charset="0"/>
              </a:rPr>
              <a:t>// Derived class</a:t>
            </a:r>
            <a:endParaRPr lang="en-GB" sz="1600" b="0" dirty="0">
              <a:solidFill>
                <a:srgbClr val="F8F8F2"/>
              </a:solidFill>
              <a:effectLst/>
              <a:latin typeface="Menlo" panose="020B0609030804020204" pitchFamily="49" charset="0"/>
            </a:endParaRPr>
          </a:p>
          <a:p>
            <a:r>
              <a:rPr lang="en-GB" sz="1600" b="0" i="1" dirty="0">
                <a:solidFill>
                  <a:srgbClr val="66D9EF"/>
                </a:solidFill>
                <a:effectLst/>
                <a:latin typeface="Menlo" panose="020B0609030804020204" pitchFamily="49" charset="0"/>
              </a:rPr>
              <a:t>class</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Car</a:t>
            </a:r>
            <a:r>
              <a:rPr lang="en-GB" sz="1600" b="0" dirty="0">
                <a:solidFill>
                  <a:srgbClr val="F8F8F2"/>
                </a:solidFill>
                <a:effectLst/>
                <a:latin typeface="Menlo" panose="020B0609030804020204" pitchFamily="49" charset="0"/>
              </a:rPr>
              <a:t>: </a:t>
            </a:r>
            <a:r>
              <a:rPr lang="en-GB" sz="1600" b="0" i="1" dirty="0">
                <a:solidFill>
                  <a:srgbClr val="66D9EF"/>
                </a:solidFill>
                <a:effectLst/>
                <a:latin typeface="Menlo" panose="020B0609030804020204" pitchFamily="49" charset="0"/>
              </a:rPr>
              <a:t>public</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Vehicle</a:t>
            </a:r>
            <a:r>
              <a:rPr lang="en-GB" sz="1600" b="0" dirty="0">
                <a:solidFill>
                  <a:srgbClr val="F8F8F2"/>
                </a:solidFill>
                <a:effectLst/>
                <a:latin typeface="Menlo" panose="020B0609030804020204" pitchFamily="49" charset="0"/>
              </a:rPr>
              <a:t> {</a:t>
            </a:r>
          </a:p>
          <a:p>
            <a:r>
              <a:rPr lang="en-GB" sz="1600" b="0" i="1" dirty="0">
                <a:solidFill>
                  <a:srgbClr val="66D9EF"/>
                </a:solidFill>
                <a:effectLst/>
                <a:latin typeface="Menlo" panose="020B0609030804020204" pitchFamily="49" charset="0"/>
              </a:rPr>
              <a:t>public:</a:t>
            </a:r>
            <a:endParaRPr lang="en-GB" sz="1600" b="0" dirty="0">
              <a:solidFill>
                <a:srgbClr val="F8F8F2"/>
              </a:solidFill>
              <a:effectLst/>
              <a:latin typeface="Menlo" panose="020B0609030804020204" pitchFamily="49" charset="0"/>
            </a:endParaRPr>
          </a:p>
          <a:p>
            <a:r>
              <a:rPr lang="en-GB" sz="1600" b="0" dirty="0">
                <a:solidFill>
                  <a:srgbClr val="F8F8F2"/>
                </a:solidFill>
                <a:effectLst/>
                <a:latin typeface="Menlo" panose="020B0609030804020204" pitchFamily="49" charset="0"/>
              </a:rPr>
              <a:t>string model </a:t>
            </a:r>
            <a:r>
              <a:rPr lang="en-GB" sz="1600" b="0" dirty="0">
                <a:solidFill>
                  <a:srgbClr val="F92672"/>
                </a:solidFill>
                <a:effectLst/>
                <a:latin typeface="Menlo" panose="020B0609030804020204" pitchFamily="49" charset="0"/>
              </a:rPr>
              <a:t>=</a:t>
            </a:r>
            <a:r>
              <a:rPr lang="en-GB" sz="1600" b="0" dirty="0">
                <a:solidFill>
                  <a:srgbClr val="F8F8F2"/>
                </a:solidFill>
                <a:effectLst/>
                <a:latin typeface="Menlo" panose="020B0609030804020204" pitchFamily="49" charset="0"/>
              </a:rPr>
              <a:t> </a:t>
            </a:r>
            <a:r>
              <a:rPr lang="en-GB" sz="1600" b="0" dirty="0">
                <a:solidFill>
                  <a:srgbClr val="E6DB74"/>
                </a:solidFill>
                <a:effectLst/>
                <a:latin typeface="Menlo" panose="020B0609030804020204" pitchFamily="49" charset="0"/>
              </a:rPr>
              <a:t>"Mustang"</a:t>
            </a:r>
            <a:r>
              <a:rPr lang="en-GB" sz="1600" b="0" dirty="0">
                <a:solidFill>
                  <a:srgbClr val="F8F8F2"/>
                </a:solidFill>
                <a:effectLst/>
                <a:latin typeface="Menlo" panose="020B0609030804020204" pitchFamily="49" charset="0"/>
              </a:rPr>
              <a:t>;};</a:t>
            </a:r>
          </a:p>
          <a:p>
            <a:br>
              <a:rPr lang="en-GB" sz="1600" b="0" dirty="0">
                <a:solidFill>
                  <a:srgbClr val="F8F8F2"/>
                </a:solidFill>
                <a:effectLst/>
                <a:latin typeface="Menlo" panose="020B0609030804020204" pitchFamily="49" charset="0"/>
              </a:rPr>
            </a:br>
            <a:r>
              <a:rPr lang="en-GB" sz="1600" b="0" i="1" dirty="0">
                <a:solidFill>
                  <a:srgbClr val="66D9EF"/>
                </a:solidFill>
                <a:effectLst/>
                <a:latin typeface="Menlo" panose="020B0609030804020204" pitchFamily="49" charset="0"/>
              </a:rPr>
              <a:t>int</a:t>
            </a:r>
            <a:r>
              <a:rPr lang="en-GB" sz="1600" b="0" dirty="0">
                <a:solidFill>
                  <a:srgbClr val="F8F8F2"/>
                </a:solidFill>
                <a:effectLst/>
                <a:latin typeface="Menlo" panose="020B0609030804020204" pitchFamily="49" charset="0"/>
              </a:rPr>
              <a:t> </a:t>
            </a:r>
            <a:r>
              <a:rPr lang="en-GB" sz="1600" b="0" dirty="0">
                <a:solidFill>
                  <a:srgbClr val="A6E22E"/>
                </a:solidFill>
                <a:effectLst/>
                <a:latin typeface="Menlo" panose="020B0609030804020204" pitchFamily="49" charset="0"/>
              </a:rPr>
              <a:t>main</a:t>
            </a:r>
            <a:r>
              <a:rPr lang="en-GB" sz="1600" b="0" dirty="0">
                <a:solidFill>
                  <a:srgbClr val="F8F8F2"/>
                </a:solidFill>
                <a:effectLst/>
                <a:latin typeface="Menlo" panose="020B0609030804020204" pitchFamily="49" charset="0"/>
              </a:rPr>
              <a:t>() {</a:t>
            </a:r>
          </a:p>
          <a:p>
            <a:r>
              <a:rPr lang="en-GB" sz="1600" b="0" dirty="0">
                <a:solidFill>
                  <a:srgbClr val="F8F8F2"/>
                </a:solidFill>
                <a:effectLst/>
                <a:latin typeface="Menlo" panose="020B0609030804020204" pitchFamily="49" charset="0"/>
              </a:rPr>
              <a:t>Car </a:t>
            </a:r>
            <a:r>
              <a:rPr lang="en-GB" sz="1600" b="0" dirty="0" err="1">
                <a:solidFill>
                  <a:srgbClr val="F8F8F2"/>
                </a:solidFill>
                <a:effectLst/>
                <a:latin typeface="Menlo" panose="020B0609030804020204" pitchFamily="49" charset="0"/>
              </a:rPr>
              <a:t>myCar</a:t>
            </a:r>
            <a:r>
              <a:rPr lang="en-GB" sz="1600" b="0" dirty="0">
                <a:solidFill>
                  <a:srgbClr val="F8F8F2"/>
                </a:solidFill>
                <a:effectLst/>
                <a:latin typeface="Menlo" panose="020B0609030804020204" pitchFamily="49" charset="0"/>
              </a:rPr>
              <a:t>;</a:t>
            </a:r>
          </a:p>
          <a:p>
            <a:r>
              <a:rPr lang="en-GB" sz="1600" b="0" dirty="0" err="1">
                <a:solidFill>
                  <a:srgbClr val="F8F8F2"/>
                </a:solidFill>
                <a:effectLst/>
                <a:latin typeface="Menlo" panose="020B0609030804020204" pitchFamily="49" charset="0"/>
              </a:rPr>
              <a:t>myCar.</a:t>
            </a:r>
            <a:r>
              <a:rPr lang="en-GB" sz="1600" b="0" dirty="0" err="1">
                <a:solidFill>
                  <a:srgbClr val="A6E22E"/>
                </a:solidFill>
                <a:effectLst/>
                <a:latin typeface="Menlo" panose="020B0609030804020204" pitchFamily="49" charset="0"/>
              </a:rPr>
              <a:t>honk</a:t>
            </a:r>
            <a:r>
              <a:rPr lang="en-GB" sz="1600" b="0" dirty="0">
                <a:solidFill>
                  <a:srgbClr val="F8F8F2"/>
                </a:solidFill>
                <a:effectLst/>
                <a:latin typeface="Menlo" panose="020B0609030804020204" pitchFamily="49" charset="0"/>
              </a:rPr>
              <a:t>();</a:t>
            </a:r>
          </a:p>
          <a:p>
            <a:r>
              <a:rPr lang="en-GB" sz="1600" b="0" dirty="0" err="1">
                <a:solidFill>
                  <a:srgbClr val="F8F8F2"/>
                </a:solidFill>
                <a:effectLst/>
                <a:latin typeface="Menlo" panose="020B0609030804020204" pitchFamily="49" charset="0"/>
              </a:rPr>
              <a:t>cout</a:t>
            </a:r>
            <a:r>
              <a:rPr lang="en-GB" sz="1600" b="0" dirty="0">
                <a:solidFill>
                  <a:srgbClr val="F8F8F2"/>
                </a:solidFill>
                <a:effectLst/>
                <a:latin typeface="Menlo" panose="020B0609030804020204" pitchFamily="49" charset="0"/>
              </a:rPr>
              <a:t> </a:t>
            </a:r>
            <a:r>
              <a:rPr lang="en-GB" sz="1600" b="0" dirty="0">
                <a:solidFill>
                  <a:srgbClr val="F92672"/>
                </a:solidFill>
                <a:effectLst/>
                <a:latin typeface="Menlo" panose="020B0609030804020204" pitchFamily="49" charset="0"/>
              </a:rPr>
              <a:t>&lt;&lt;</a:t>
            </a:r>
            <a:r>
              <a:rPr lang="en-GB" sz="1600" b="0" dirty="0">
                <a:solidFill>
                  <a:srgbClr val="F8F8F2"/>
                </a:solidFill>
                <a:effectLst/>
                <a:latin typeface="Menlo" panose="020B0609030804020204" pitchFamily="49" charset="0"/>
              </a:rPr>
              <a:t> </a:t>
            </a:r>
            <a:r>
              <a:rPr lang="en-GB" sz="1600" b="0" dirty="0" err="1">
                <a:solidFill>
                  <a:srgbClr val="F8F8F2"/>
                </a:solidFill>
                <a:effectLst/>
                <a:latin typeface="Menlo" panose="020B0609030804020204" pitchFamily="49" charset="0"/>
              </a:rPr>
              <a:t>myCar.brand</a:t>
            </a:r>
            <a:r>
              <a:rPr lang="en-GB" sz="1600" b="0" dirty="0">
                <a:solidFill>
                  <a:srgbClr val="F8F8F2"/>
                </a:solidFill>
                <a:effectLst/>
                <a:latin typeface="Menlo" panose="020B0609030804020204" pitchFamily="49" charset="0"/>
              </a:rPr>
              <a:t> </a:t>
            </a:r>
            <a:r>
              <a:rPr lang="en-GB" sz="1600" b="0" dirty="0">
                <a:solidFill>
                  <a:srgbClr val="F92672"/>
                </a:solidFill>
                <a:effectLst/>
                <a:latin typeface="Menlo" panose="020B0609030804020204" pitchFamily="49" charset="0"/>
              </a:rPr>
              <a:t>+</a:t>
            </a:r>
            <a:r>
              <a:rPr lang="en-GB" sz="1600" b="0" dirty="0">
                <a:solidFill>
                  <a:srgbClr val="F8F8F2"/>
                </a:solidFill>
                <a:effectLst/>
                <a:latin typeface="Menlo" panose="020B0609030804020204" pitchFamily="49" charset="0"/>
              </a:rPr>
              <a:t> </a:t>
            </a:r>
            <a:r>
              <a:rPr lang="en-GB" sz="1600" b="0" dirty="0">
                <a:solidFill>
                  <a:srgbClr val="E6DB74"/>
                </a:solidFill>
                <a:effectLst/>
                <a:latin typeface="Menlo" panose="020B0609030804020204" pitchFamily="49" charset="0"/>
              </a:rPr>
              <a:t>" "</a:t>
            </a:r>
            <a:r>
              <a:rPr lang="en-GB" sz="1600" b="0" dirty="0">
                <a:solidFill>
                  <a:srgbClr val="F8F8F2"/>
                </a:solidFill>
                <a:effectLst/>
                <a:latin typeface="Menlo" panose="020B0609030804020204" pitchFamily="49" charset="0"/>
              </a:rPr>
              <a:t> </a:t>
            </a:r>
            <a:r>
              <a:rPr lang="en-GB" sz="1600" b="0" dirty="0">
                <a:solidFill>
                  <a:srgbClr val="F92672"/>
                </a:solidFill>
                <a:effectLst/>
                <a:latin typeface="Menlo" panose="020B0609030804020204" pitchFamily="49" charset="0"/>
              </a:rPr>
              <a:t>+</a:t>
            </a:r>
            <a:r>
              <a:rPr lang="en-GB" sz="1600" b="0" dirty="0">
                <a:solidFill>
                  <a:srgbClr val="F8F8F2"/>
                </a:solidFill>
                <a:effectLst/>
                <a:latin typeface="Menlo" panose="020B0609030804020204" pitchFamily="49" charset="0"/>
              </a:rPr>
              <a:t> </a:t>
            </a:r>
            <a:r>
              <a:rPr lang="en-GB" sz="1600" b="0" dirty="0" err="1">
                <a:solidFill>
                  <a:srgbClr val="F8F8F2"/>
                </a:solidFill>
                <a:effectLst/>
                <a:latin typeface="Menlo" panose="020B0609030804020204" pitchFamily="49" charset="0"/>
              </a:rPr>
              <a:t>myCar.model</a:t>
            </a:r>
            <a:r>
              <a:rPr lang="en-GB" sz="1600" b="0" dirty="0">
                <a:solidFill>
                  <a:srgbClr val="F8F8F2"/>
                </a:solidFill>
                <a:effectLst/>
                <a:latin typeface="Menlo" panose="020B0609030804020204" pitchFamily="49" charset="0"/>
              </a:rPr>
              <a:t>;</a:t>
            </a:r>
          </a:p>
          <a:p>
            <a:r>
              <a:rPr lang="en-GB" sz="1600" b="0" dirty="0">
                <a:solidFill>
                  <a:srgbClr val="F92672"/>
                </a:solidFill>
                <a:effectLst/>
                <a:latin typeface="Menlo" panose="020B0609030804020204" pitchFamily="49" charset="0"/>
              </a:rPr>
              <a:t>return</a:t>
            </a:r>
            <a:r>
              <a:rPr lang="en-GB" sz="1600" b="0" dirty="0">
                <a:solidFill>
                  <a:srgbClr val="F8F8F2"/>
                </a:solidFill>
                <a:effectLst/>
                <a:latin typeface="Menlo" panose="020B0609030804020204" pitchFamily="49" charset="0"/>
              </a:rPr>
              <a:t> </a:t>
            </a:r>
            <a:r>
              <a:rPr lang="en-GB" sz="1600" b="0" dirty="0">
                <a:solidFill>
                  <a:srgbClr val="AE81FF"/>
                </a:solidFill>
                <a:effectLst/>
                <a:latin typeface="Menlo" panose="020B0609030804020204" pitchFamily="49" charset="0"/>
              </a:rPr>
              <a:t>0</a:t>
            </a:r>
            <a:r>
              <a:rPr lang="en-GB" sz="1600" b="0" dirty="0">
                <a:solidFill>
                  <a:srgbClr val="F8F8F2"/>
                </a:solidFill>
                <a:effectLst/>
                <a:latin typeface="Menlo" panose="020B0609030804020204" pitchFamily="49" charset="0"/>
              </a:rPr>
              <a:t>;} </a:t>
            </a:r>
          </a:p>
        </p:txBody>
      </p:sp>
      <p:cxnSp>
        <p:nvCxnSpPr>
          <p:cNvPr id="5" name="Straight Arrow Connector 4">
            <a:extLst>
              <a:ext uri="{FF2B5EF4-FFF2-40B4-BE49-F238E27FC236}">
                <a16:creationId xmlns:a16="http://schemas.microsoft.com/office/drawing/2014/main" id="{896F08CC-3562-126B-A1FF-4F56F2048B05}"/>
              </a:ext>
            </a:extLst>
          </p:cNvPr>
          <p:cNvCxnSpPr>
            <a:cxnSpLocks/>
            <a:stCxn id="6" idx="2"/>
          </p:cNvCxnSpPr>
          <p:nvPr/>
        </p:nvCxnSpPr>
        <p:spPr>
          <a:xfrm flipH="1">
            <a:off x="4467225" y="3063932"/>
            <a:ext cx="6669675" cy="1257300"/>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6F211EA-AC68-B616-4438-1D5C3CD5727D}"/>
              </a:ext>
            </a:extLst>
          </p:cNvPr>
          <p:cNvSpPr txBox="1"/>
          <p:nvPr/>
        </p:nvSpPr>
        <p:spPr>
          <a:xfrm>
            <a:off x="10217263" y="1863603"/>
            <a:ext cx="1839273" cy="1200329"/>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sz="1800" dirty="0"/>
              <a:t>Derived class inherits from parent class using ‘:’ symbol</a:t>
            </a:r>
          </a:p>
        </p:txBody>
      </p:sp>
      <p:sp>
        <p:nvSpPr>
          <p:cNvPr id="7" name="TextBox 6">
            <a:extLst>
              <a:ext uri="{FF2B5EF4-FFF2-40B4-BE49-F238E27FC236}">
                <a16:creationId xmlns:a16="http://schemas.microsoft.com/office/drawing/2014/main" id="{C2EB25E0-4C5C-9FCE-E2E3-026B254BA731}"/>
              </a:ext>
            </a:extLst>
          </p:cNvPr>
          <p:cNvSpPr txBox="1"/>
          <p:nvPr/>
        </p:nvSpPr>
        <p:spPr>
          <a:xfrm>
            <a:off x="372431" y="639082"/>
            <a:ext cx="3487400" cy="584775"/>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sz="1600" dirty="0"/>
              <a:t>You can have multilevel inheritance (Grandparent -&gt; Parent -&gt; Child)</a:t>
            </a:r>
          </a:p>
        </p:txBody>
      </p:sp>
      <p:sp>
        <p:nvSpPr>
          <p:cNvPr id="8" name="TextBox 7">
            <a:extLst>
              <a:ext uri="{FF2B5EF4-FFF2-40B4-BE49-F238E27FC236}">
                <a16:creationId xmlns:a16="http://schemas.microsoft.com/office/drawing/2014/main" id="{9C27FB16-0A2F-1F84-150E-1B44F244306A}"/>
              </a:ext>
            </a:extLst>
          </p:cNvPr>
          <p:cNvSpPr txBox="1"/>
          <p:nvPr/>
        </p:nvSpPr>
        <p:spPr>
          <a:xfrm>
            <a:off x="372431" y="2525425"/>
            <a:ext cx="2606064" cy="1569660"/>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sz="1600" dirty="0"/>
              <a:t>You can also have multiple inheritance, i.e.:</a:t>
            </a:r>
          </a:p>
          <a:p>
            <a:endParaRPr lang="en-US" sz="1600" dirty="0"/>
          </a:p>
          <a:p>
            <a:r>
              <a:rPr lang="en-GB" sz="1600" dirty="0"/>
              <a:t>class </a:t>
            </a:r>
            <a:r>
              <a:rPr lang="en-GB" sz="1600" dirty="0" err="1"/>
              <a:t>MyChildClass</a:t>
            </a:r>
            <a:r>
              <a:rPr lang="en-GB" sz="1600" dirty="0"/>
              <a:t>: public </a:t>
            </a:r>
            <a:r>
              <a:rPr lang="en-GB" sz="1600" dirty="0" err="1"/>
              <a:t>MyClass</a:t>
            </a:r>
            <a:r>
              <a:rPr lang="en-GB" sz="1600" dirty="0"/>
              <a:t>, </a:t>
            </a:r>
            <a:r>
              <a:rPr lang="en-GB" sz="1600"/>
              <a:t>public MyOtherClass</a:t>
            </a:r>
            <a:endParaRPr lang="en-US" sz="1600" dirty="0"/>
          </a:p>
        </p:txBody>
      </p:sp>
      <p:sp>
        <p:nvSpPr>
          <p:cNvPr id="9" name="TextBox 8">
            <a:extLst>
              <a:ext uri="{FF2B5EF4-FFF2-40B4-BE49-F238E27FC236}">
                <a16:creationId xmlns:a16="http://schemas.microsoft.com/office/drawing/2014/main" id="{BA73C6BB-8279-A36B-B6AB-5A16A43EF21A}"/>
              </a:ext>
            </a:extLst>
          </p:cNvPr>
          <p:cNvSpPr txBox="1"/>
          <p:nvPr/>
        </p:nvSpPr>
        <p:spPr>
          <a:xfrm>
            <a:off x="9599146" y="4321232"/>
            <a:ext cx="1923393" cy="923330"/>
          </a:xfrm>
          <a:prstGeom prst="rect">
            <a:avLst/>
          </a:prstGeom>
          <a:solidFill>
            <a:schemeClr val="bg2"/>
          </a:solidFill>
          <a:ln w="25400">
            <a:solidFill>
              <a:srgbClr val="FF0000"/>
            </a:solidFill>
          </a:ln>
        </p:spPr>
        <p:txBody>
          <a:bodyPr wrap="square">
            <a:spAutoFit/>
          </a:bodyPr>
          <a:lstStyle/>
          <a:p>
            <a:r>
              <a:rPr lang="en-US" dirty="0"/>
              <a:t>$ ./</a:t>
            </a:r>
            <a:r>
              <a:rPr lang="en-US" dirty="0" err="1"/>
              <a:t>soln</a:t>
            </a:r>
            <a:endParaRPr lang="en-US" dirty="0"/>
          </a:p>
          <a:p>
            <a:r>
              <a:rPr lang="en-US" dirty="0"/>
              <a:t>Toot, toot!</a:t>
            </a:r>
          </a:p>
          <a:p>
            <a:r>
              <a:rPr lang="en-US" dirty="0"/>
              <a:t>Ford Mustang</a:t>
            </a:r>
          </a:p>
        </p:txBody>
      </p:sp>
    </p:spTree>
    <p:extLst>
      <p:ext uri="{BB962C8B-B14F-4D97-AF65-F5344CB8AC3E}">
        <p14:creationId xmlns:p14="http://schemas.microsoft.com/office/powerpoint/2010/main" val="2755964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dissolv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dissolve">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DF17-D094-C2ED-DAE7-374360DDD415}"/>
              </a:ext>
            </a:extLst>
          </p:cNvPr>
          <p:cNvSpPr>
            <a:spLocks noGrp="1"/>
          </p:cNvSpPr>
          <p:nvPr>
            <p:ph type="title"/>
          </p:nvPr>
        </p:nvSpPr>
        <p:spPr/>
        <p:txBody>
          <a:bodyPr/>
          <a:lstStyle/>
          <a:p>
            <a:r>
              <a:rPr lang="en-GB" dirty="0"/>
              <a:t>Inheritance: Access Specifiers</a:t>
            </a:r>
          </a:p>
        </p:txBody>
      </p:sp>
      <p:sp>
        <p:nvSpPr>
          <p:cNvPr id="4" name="TextBox 3">
            <a:extLst>
              <a:ext uri="{FF2B5EF4-FFF2-40B4-BE49-F238E27FC236}">
                <a16:creationId xmlns:a16="http://schemas.microsoft.com/office/drawing/2014/main" id="{7C37AFE6-D348-1C91-2A2E-2CB99601F1CD}"/>
              </a:ext>
            </a:extLst>
          </p:cNvPr>
          <p:cNvSpPr txBox="1"/>
          <p:nvPr/>
        </p:nvSpPr>
        <p:spPr>
          <a:xfrm>
            <a:off x="2699131" y="1784260"/>
            <a:ext cx="6157356" cy="4278094"/>
          </a:xfrm>
          <a:prstGeom prst="rect">
            <a:avLst/>
          </a:prstGeom>
          <a:solidFill>
            <a:schemeClr val="bg1"/>
          </a:solidFill>
          <a:ln w="31750">
            <a:solidFill>
              <a:srgbClr val="FF0000"/>
            </a:solidFill>
          </a:ln>
        </p:spPr>
        <p:txBody>
          <a:bodyPr wrap="square">
            <a:spAutoFit/>
          </a:bodyPr>
          <a:lstStyle/>
          <a:p>
            <a:r>
              <a:rPr lang="en-GB" sz="1600" b="0" dirty="0">
                <a:solidFill>
                  <a:srgbClr val="88846F"/>
                </a:solidFill>
                <a:effectLst/>
                <a:latin typeface="Menlo" panose="020B0609030804020204" pitchFamily="49" charset="0"/>
              </a:rPr>
              <a:t>// Base class</a:t>
            </a:r>
            <a:endParaRPr lang="en-GB" sz="1600" b="0" dirty="0">
              <a:solidFill>
                <a:srgbClr val="F8F8F2"/>
              </a:solidFill>
              <a:effectLst/>
              <a:latin typeface="Menlo" panose="020B0609030804020204" pitchFamily="49" charset="0"/>
            </a:endParaRPr>
          </a:p>
          <a:p>
            <a:r>
              <a:rPr lang="en-GB" sz="1600" b="0" i="1" dirty="0">
                <a:solidFill>
                  <a:srgbClr val="66D9EF"/>
                </a:solidFill>
                <a:effectLst/>
                <a:latin typeface="Menlo" panose="020B0609030804020204" pitchFamily="49" charset="0"/>
              </a:rPr>
              <a:t>class</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Employee</a:t>
            </a:r>
            <a:r>
              <a:rPr lang="en-GB" sz="1600" b="0" dirty="0">
                <a:solidFill>
                  <a:srgbClr val="F8F8F2"/>
                </a:solidFill>
                <a:effectLst/>
                <a:latin typeface="Menlo" panose="020B0609030804020204" pitchFamily="49" charset="0"/>
              </a:rPr>
              <a:t> {</a:t>
            </a:r>
          </a:p>
          <a:p>
            <a:r>
              <a:rPr lang="en-GB" sz="1600" b="0" i="1" dirty="0">
                <a:solidFill>
                  <a:srgbClr val="66D9EF"/>
                </a:solidFill>
                <a:effectLst/>
                <a:latin typeface="Menlo" panose="020B0609030804020204" pitchFamily="49" charset="0"/>
              </a:rPr>
              <a:t>protected:</a:t>
            </a:r>
            <a:r>
              <a:rPr lang="en-GB" sz="1600" b="0" dirty="0">
                <a:solidFill>
                  <a:srgbClr val="88846F"/>
                </a:solidFill>
                <a:effectLst/>
                <a:latin typeface="Menlo" panose="020B0609030804020204" pitchFamily="49" charset="0"/>
              </a:rPr>
              <a:t> // Protected access specifier</a:t>
            </a:r>
            <a:endParaRPr lang="en-GB" sz="1600" b="0" dirty="0">
              <a:solidFill>
                <a:srgbClr val="F8F8F2"/>
              </a:solidFill>
              <a:effectLst/>
              <a:latin typeface="Menlo" panose="020B0609030804020204" pitchFamily="49" charset="0"/>
            </a:endParaRPr>
          </a:p>
          <a:p>
            <a:r>
              <a:rPr lang="en-GB" sz="1600" b="0" i="1" dirty="0">
                <a:solidFill>
                  <a:srgbClr val="66D9EF"/>
                </a:solidFill>
                <a:effectLst/>
                <a:latin typeface="Menlo" panose="020B0609030804020204" pitchFamily="49" charset="0"/>
              </a:rPr>
              <a:t>int</a:t>
            </a:r>
            <a:r>
              <a:rPr lang="en-GB" sz="1600" b="0" dirty="0">
                <a:solidFill>
                  <a:srgbClr val="F8F8F2"/>
                </a:solidFill>
                <a:effectLst/>
                <a:latin typeface="Menlo" panose="020B0609030804020204" pitchFamily="49" charset="0"/>
              </a:rPr>
              <a:t> salary;</a:t>
            </a:r>
          </a:p>
          <a:p>
            <a:r>
              <a:rPr lang="en-GB" sz="1600" b="0" dirty="0">
                <a:solidFill>
                  <a:srgbClr val="F8F8F2"/>
                </a:solidFill>
                <a:effectLst/>
                <a:latin typeface="Menlo" panose="020B0609030804020204" pitchFamily="49" charset="0"/>
              </a:rPr>
              <a:t>};</a:t>
            </a:r>
          </a:p>
          <a:p>
            <a:br>
              <a:rPr lang="en-GB" sz="1600" b="0" dirty="0">
                <a:solidFill>
                  <a:srgbClr val="F8F8F2"/>
                </a:solidFill>
                <a:effectLst/>
                <a:latin typeface="Menlo" panose="020B0609030804020204" pitchFamily="49" charset="0"/>
              </a:rPr>
            </a:br>
            <a:r>
              <a:rPr lang="en-GB" sz="1600" b="0" dirty="0">
                <a:solidFill>
                  <a:srgbClr val="88846F"/>
                </a:solidFill>
                <a:effectLst/>
                <a:latin typeface="Menlo" panose="020B0609030804020204" pitchFamily="49" charset="0"/>
              </a:rPr>
              <a:t>// Derived class</a:t>
            </a:r>
            <a:endParaRPr lang="en-GB" sz="1600" b="0" dirty="0">
              <a:solidFill>
                <a:srgbClr val="F8F8F2"/>
              </a:solidFill>
              <a:effectLst/>
              <a:latin typeface="Menlo" panose="020B0609030804020204" pitchFamily="49" charset="0"/>
            </a:endParaRPr>
          </a:p>
          <a:p>
            <a:r>
              <a:rPr lang="en-GB" sz="1600" b="0" i="1" dirty="0">
                <a:solidFill>
                  <a:srgbClr val="66D9EF"/>
                </a:solidFill>
                <a:effectLst/>
                <a:latin typeface="Menlo" panose="020B0609030804020204" pitchFamily="49" charset="0"/>
              </a:rPr>
              <a:t>class</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Programmer</a:t>
            </a:r>
            <a:r>
              <a:rPr lang="en-GB" sz="1600" b="0" dirty="0">
                <a:solidFill>
                  <a:srgbClr val="F8F8F2"/>
                </a:solidFill>
                <a:effectLst/>
                <a:latin typeface="Menlo" panose="020B0609030804020204" pitchFamily="49" charset="0"/>
              </a:rPr>
              <a:t>: </a:t>
            </a:r>
            <a:r>
              <a:rPr lang="en-GB" sz="1600" b="0" i="1" dirty="0">
                <a:solidFill>
                  <a:srgbClr val="66D9EF"/>
                </a:solidFill>
                <a:effectLst/>
                <a:latin typeface="Menlo" panose="020B0609030804020204" pitchFamily="49" charset="0"/>
              </a:rPr>
              <a:t>public</a:t>
            </a:r>
            <a:r>
              <a:rPr lang="en-GB" sz="1600" b="0" dirty="0">
                <a:solidFill>
                  <a:srgbClr val="F8F8F2"/>
                </a:solidFill>
                <a:effectLst/>
                <a:latin typeface="Menlo" panose="020B0609030804020204" pitchFamily="49" charset="0"/>
              </a:rPr>
              <a:t> </a:t>
            </a:r>
            <a:r>
              <a:rPr lang="en-GB" sz="1600" b="0" u="sng" dirty="0">
                <a:solidFill>
                  <a:srgbClr val="A6E22E"/>
                </a:solidFill>
                <a:effectLst/>
                <a:latin typeface="Menlo" panose="020B0609030804020204" pitchFamily="49" charset="0"/>
              </a:rPr>
              <a:t>Employee</a:t>
            </a:r>
            <a:r>
              <a:rPr lang="en-GB" sz="1600" b="0" dirty="0">
                <a:solidFill>
                  <a:srgbClr val="F8F8F2"/>
                </a:solidFill>
                <a:effectLst/>
                <a:latin typeface="Menlo" panose="020B0609030804020204" pitchFamily="49" charset="0"/>
              </a:rPr>
              <a:t> {</a:t>
            </a:r>
          </a:p>
          <a:p>
            <a:r>
              <a:rPr lang="en-GB" sz="1600" b="0" i="1" dirty="0">
                <a:solidFill>
                  <a:srgbClr val="66D9EF"/>
                </a:solidFill>
                <a:effectLst/>
                <a:latin typeface="Menlo" panose="020B0609030804020204" pitchFamily="49" charset="0"/>
              </a:rPr>
              <a:t>public:</a:t>
            </a:r>
            <a:endParaRPr lang="en-GB" sz="1600" b="0" dirty="0">
              <a:solidFill>
                <a:srgbClr val="F8F8F2"/>
              </a:solidFill>
              <a:effectLst/>
              <a:latin typeface="Menlo" panose="020B0609030804020204" pitchFamily="49" charset="0"/>
            </a:endParaRPr>
          </a:p>
          <a:p>
            <a:r>
              <a:rPr lang="en-GB" sz="1600" b="0" i="1" dirty="0">
                <a:solidFill>
                  <a:srgbClr val="66D9EF"/>
                </a:solidFill>
                <a:effectLst/>
                <a:latin typeface="Menlo" panose="020B0609030804020204" pitchFamily="49" charset="0"/>
              </a:rPr>
              <a:t>int</a:t>
            </a:r>
            <a:r>
              <a:rPr lang="en-GB" sz="1600" b="0" dirty="0">
                <a:solidFill>
                  <a:srgbClr val="F8F8F2"/>
                </a:solidFill>
                <a:effectLst/>
                <a:latin typeface="Menlo" panose="020B0609030804020204" pitchFamily="49" charset="0"/>
              </a:rPr>
              <a:t> bonus;</a:t>
            </a:r>
          </a:p>
          <a:p>
            <a:r>
              <a:rPr lang="en-GB" sz="1600" b="0" i="1" dirty="0">
                <a:solidFill>
                  <a:srgbClr val="66D9EF"/>
                </a:solidFill>
                <a:effectLst/>
                <a:latin typeface="Menlo" panose="020B0609030804020204" pitchFamily="49" charset="0"/>
              </a:rPr>
              <a:t>void</a:t>
            </a:r>
            <a:r>
              <a:rPr lang="en-GB" sz="1600" b="0" dirty="0">
                <a:solidFill>
                  <a:srgbClr val="F8F8F2"/>
                </a:solidFill>
                <a:effectLst/>
                <a:latin typeface="Menlo" panose="020B0609030804020204" pitchFamily="49" charset="0"/>
              </a:rPr>
              <a:t> </a:t>
            </a:r>
            <a:r>
              <a:rPr lang="en-GB" sz="1600" b="0" dirty="0" err="1">
                <a:solidFill>
                  <a:srgbClr val="A6E22E"/>
                </a:solidFill>
                <a:effectLst/>
                <a:latin typeface="Menlo" panose="020B0609030804020204" pitchFamily="49" charset="0"/>
              </a:rPr>
              <a:t>setSalary</a:t>
            </a:r>
            <a:r>
              <a:rPr lang="en-GB" sz="1600" b="0" dirty="0">
                <a:solidFill>
                  <a:srgbClr val="F8F8F2"/>
                </a:solidFill>
                <a:effectLst/>
                <a:latin typeface="Menlo" panose="020B0609030804020204" pitchFamily="49" charset="0"/>
              </a:rPr>
              <a:t>(</a:t>
            </a:r>
            <a:r>
              <a:rPr lang="en-GB" sz="1600" b="0" i="1" dirty="0">
                <a:solidFill>
                  <a:srgbClr val="66D9EF"/>
                </a:solidFill>
                <a:effectLst/>
                <a:latin typeface="Menlo" panose="020B0609030804020204" pitchFamily="49" charset="0"/>
              </a:rPr>
              <a:t>int</a:t>
            </a:r>
            <a:r>
              <a:rPr lang="en-GB" sz="1600" b="0" dirty="0">
                <a:solidFill>
                  <a:srgbClr val="F8F8F2"/>
                </a:solidFill>
                <a:effectLst/>
                <a:latin typeface="Menlo" panose="020B0609030804020204" pitchFamily="49" charset="0"/>
              </a:rPr>
              <a:t> </a:t>
            </a:r>
            <a:r>
              <a:rPr lang="en-GB" sz="1600" b="0" i="1" dirty="0">
                <a:solidFill>
                  <a:srgbClr val="FD971F"/>
                </a:solidFill>
                <a:effectLst/>
                <a:latin typeface="Menlo" panose="020B0609030804020204" pitchFamily="49" charset="0"/>
              </a:rPr>
              <a:t>s</a:t>
            </a:r>
            <a:r>
              <a:rPr lang="en-GB" sz="1600" b="0" dirty="0">
                <a:solidFill>
                  <a:srgbClr val="F8F8F2"/>
                </a:solidFill>
                <a:effectLst/>
                <a:latin typeface="Menlo" panose="020B0609030804020204" pitchFamily="49" charset="0"/>
              </a:rPr>
              <a:t>) {</a:t>
            </a:r>
          </a:p>
          <a:p>
            <a:r>
              <a:rPr lang="en-GB" sz="1600" b="0" dirty="0">
                <a:solidFill>
                  <a:srgbClr val="F8F8F2"/>
                </a:solidFill>
                <a:effectLst/>
                <a:latin typeface="Menlo" panose="020B0609030804020204" pitchFamily="49" charset="0"/>
              </a:rPr>
              <a:t>salary </a:t>
            </a:r>
            <a:r>
              <a:rPr lang="en-GB" sz="1600" b="0" dirty="0">
                <a:solidFill>
                  <a:srgbClr val="F92672"/>
                </a:solidFill>
                <a:effectLst/>
                <a:latin typeface="Menlo" panose="020B0609030804020204" pitchFamily="49" charset="0"/>
              </a:rPr>
              <a:t>=</a:t>
            </a:r>
            <a:r>
              <a:rPr lang="en-GB" sz="1600" b="0" dirty="0">
                <a:solidFill>
                  <a:srgbClr val="F8F8F2"/>
                </a:solidFill>
                <a:effectLst/>
                <a:latin typeface="Menlo" panose="020B0609030804020204" pitchFamily="49" charset="0"/>
              </a:rPr>
              <a:t> s;</a:t>
            </a:r>
          </a:p>
          <a:p>
            <a:r>
              <a:rPr lang="en-GB" sz="1600" b="0" dirty="0">
                <a:solidFill>
                  <a:srgbClr val="F8F8F2"/>
                </a:solidFill>
                <a:effectLst/>
                <a:latin typeface="Menlo" panose="020B0609030804020204" pitchFamily="49" charset="0"/>
              </a:rPr>
              <a:t>}</a:t>
            </a:r>
          </a:p>
          <a:p>
            <a:r>
              <a:rPr lang="en-GB" sz="1600" b="0" i="1" dirty="0">
                <a:solidFill>
                  <a:srgbClr val="66D9EF"/>
                </a:solidFill>
                <a:effectLst/>
                <a:latin typeface="Menlo" panose="020B0609030804020204" pitchFamily="49" charset="0"/>
              </a:rPr>
              <a:t>int</a:t>
            </a:r>
            <a:r>
              <a:rPr lang="en-GB" sz="1600" b="0" dirty="0">
                <a:solidFill>
                  <a:srgbClr val="F8F8F2"/>
                </a:solidFill>
                <a:effectLst/>
                <a:latin typeface="Menlo" panose="020B0609030804020204" pitchFamily="49" charset="0"/>
              </a:rPr>
              <a:t> </a:t>
            </a:r>
            <a:r>
              <a:rPr lang="en-GB" sz="1600" b="0" dirty="0" err="1">
                <a:solidFill>
                  <a:srgbClr val="A6E22E"/>
                </a:solidFill>
                <a:effectLst/>
                <a:latin typeface="Menlo" panose="020B0609030804020204" pitchFamily="49" charset="0"/>
              </a:rPr>
              <a:t>getSalary</a:t>
            </a:r>
            <a:r>
              <a:rPr lang="en-GB" sz="1600" b="0" dirty="0">
                <a:solidFill>
                  <a:srgbClr val="F8F8F2"/>
                </a:solidFill>
                <a:effectLst/>
                <a:latin typeface="Menlo" panose="020B0609030804020204" pitchFamily="49" charset="0"/>
              </a:rPr>
              <a:t>() {</a:t>
            </a:r>
          </a:p>
          <a:p>
            <a:r>
              <a:rPr lang="en-GB" sz="1600" b="0" dirty="0">
                <a:solidFill>
                  <a:srgbClr val="F92672"/>
                </a:solidFill>
                <a:effectLst/>
                <a:latin typeface="Menlo" panose="020B0609030804020204" pitchFamily="49" charset="0"/>
              </a:rPr>
              <a:t>return</a:t>
            </a:r>
            <a:r>
              <a:rPr lang="en-GB" sz="1600" b="0" dirty="0">
                <a:solidFill>
                  <a:srgbClr val="F8F8F2"/>
                </a:solidFill>
                <a:effectLst/>
                <a:latin typeface="Menlo" panose="020B0609030804020204" pitchFamily="49" charset="0"/>
              </a:rPr>
              <a:t> salary;</a:t>
            </a:r>
          </a:p>
          <a:p>
            <a:r>
              <a:rPr lang="en-GB" sz="1600" b="0" dirty="0">
                <a:solidFill>
                  <a:srgbClr val="F8F8F2"/>
                </a:solidFill>
                <a:effectLst/>
                <a:latin typeface="Menlo" panose="020B0609030804020204" pitchFamily="49" charset="0"/>
              </a:rPr>
              <a:t>}</a:t>
            </a:r>
          </a:p>
          <a:p>
            <a:r>
              <a:rPr lang="en-GB" sz="1600" b="0" dirty="0">
                <a:solidFill>
                  <a:srgbClr val="F8F8F2"/>
                </a:solidFill>
                <a:effectLst/>
                <a:latin typeface="Menlo" panose="020B0609030804020204" pitchFamily="49" charset="0"/>
              </a:rPr>
              <a:t>}</a:t>
            </a:r>
          </a:p>
        </p:txBody>
      </p:sp>
      <p:cxnSp>
        <p:nvCxnSpPr>
          <p:cNvPr id="5" name="Straight Arrow Connector 4">
            <a:extLst>
              <a:ext uri="{FF2B5EF4-FFF2-40B4-BE49-F238E27FC236}">
                <a16:creationId xmlns:a16="http://schemas.microsoft.com/office/drawing/2014/main" id="{5B77364A-30DD-E00B-C84D-DA99643A992F}"/>
              </a:ext>
            </a:extLst>
          </p:cNvPr>
          <p:cNvCxnSpPr>
            <a:cxnSpLocks/>
            <a:stCxn id="6" idx="1"/>
          </p:cNvCxnSpPr>
          <p:nvPr/>
        </p:nvCxnSpPr>
        <p:spPr>
          <a:xfrm flipH="1" flipV="1">
            <a:off x="4100052" y="2477729"/>
            <a:ext cx="5123834" cy="272114"/>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97F17FD-FD44-A84F-E8DB-619AC3C34B22}"/>
              </a:ext>
            </a:extLst>
          </p:cNvPr>
          <p:cNvSpPr txBox="1"/>
          <p:nvPr/>
        </p:nvSpPr>
        <p:spPr>
          <a:xfrm>
            <a:off x="9223886" y="1965013"/>
            <a:ext cx="2558539" cy="1569660"/>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dirty="0"/>
              <a:t>‘Protected’ data can be accessed by the inherited class</a:t>
            </a:r>
          </a:p>
        </p:txBody>
      </p:sp>
    </p:spTree>
    <p:extLst>
      <p:ext uri="{BB962C8B-B14F-4D97-AF65-F5344CB8AC3E}">
        <p14:creationId xmlns:p14="http://schemas.microsoft.com/office/powerpoint/2010/main" val="883853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23150-581D-3A0D-6040-8806E7C66296}"/>
              </a:ext>
            </a:extLst>
          </p:cNvPr>
          <p:cNvSpPr>
            <a:spLocks noGrp="1"/>
          </p:cNvSpPr>
          <p:nvPr>
            <p:ph type="title"/>
          </p:nvPr>
        </p:nvSpPr>
        <p:spPr/>
        <p:txBody>
          <a:bodyPr/>
          <a:lstStyle/>
          <a:p>
            <a:r>
              <a:rPr lang="en-GB" dirty="0"/>
              <a:t>Polymorphism</a:t>
            </a:r>
          </a:p>
        </p:txBody>
      </p:sp>
      <p:sp>
        <p:nvSpPr>
          <p:cNvPr id="3" name="Content Placeholder 2">
            <a:extLst>
              <a:ext uri="{FF2B5EF4-FFF2-40B4-BE49-F238E27FC236}">
                <a16:creationId xmlns:a16="http://schemas.microsoft.com/office/drawing/2014/main" id="{429ADEB1-E335-7AED-77EC-919147977195}"/>
              </a:ext>
            </a:extLst>
          </p:cNvPr>
          <p:cNvSpPr>
            <a:spLocks noGrp="1"/>
          </p:cNvSpPr>
          <p:nvPr>
            <p:ph idx="1"/>
          </p:nvPr>
        </p:nvSpPr>
        <p:spPr>
          <a:xfrm>
            <a:off x="913795" y="1646572"/>
            <a:ext cx="10353762" cy="858479"/>
          </a:xfrm>
        </p:spPr>
        <p:txBody>
          <a:bodyPr>
            <a:normAutofit lnSpcReduction="10000"/>
          </a:bodyPr>
          <a:lstStyle/>
          <a:p>
            <a:r>
              <a:rPr lang="en-US" sz="2400" dirty="0"/>
              <a:t>Polymorphism allows us to use inherited methods to perform different tasks</a:t>
            </a:r>
          </a:p>
          <a:p>
            <a:endParaRPr lang="en-GB" sz="2400" dirty="0"/>
          </a:p>
        </p:txBody>
      </p:sp>
      <p:sp>
        <p:nvSpPr>
          <p:cNvPr id="4" name="TextBox 3">
            <a:extLst>
              <a:ext uri="{FF2B5EF4-FFF2-40B4-BE49-F238E27FC236}">
                <a16:creationId xmlns:a16="http://schemas.microsoft.com/office/drawing/2014/main" id="{C505272C-F8C9-7777-2E2F-86D33027A8E5}"/>
              </a:ext>
            </a:extLst>
          </p:cNvPr>
          <p:cNvSpPr txBox="1"/>
          <p:nvPr/>
        </p:nvSpPr>
        <p:spPr>
          <a:xfrm>
            <a:off x="0" y="2672239"/>
            <a:ext cx="6157356" cy="4185761"/>
          </a:xfrm>
          <a:prstGeom prst="rect">
            <a:avLst/>
          </a:prstGeom>
          <a:solidFill>
            <a:schemeClr val="bg1"/>
          </a:solidFill>
          <a:ln w="25400">
            <a:solidFill>
              <a:srgbClr val="FF0000"/>
            </a:solidFill>
          </a:ln>
        </p:spPr>
        <p:txBody>
          <a:bodyPr wrap="square">
            <a:spAutoFit/>
          </a:bodyPr>
          <a:lstStyle/>
          <a:p>
            <a:r>
              <a:rPr lang="en-GB" sz="1400" b="0" dirty="0">
                <a:solidFill>
                  <a:srgbClr val="F92672"/>
                </a:solidFill>
                <a:effectLst/>
                <a:latin typeface="Menlo" panose="020B0609030804020204" pitchFamily="49" charset="0"/>
              </a:rPr>
              <a:t>#include</a:t>
            </a:r>
            <a:r>
              <a:rPr lang="en-GB" sz="1400" b="0" dirty="0">
                <a:solidFill>
                  <a:srgbClr val="F8F8F2"/>
                </a:solidFill>
                <a:effectLst/>
                <a:latin typeface="Menlo" panose="020B0609030804020204" pitchFamily="49" charset="0"/>
              </a:rPr>
              <a:t> </a:t>
            </a:r>
            <a:r>
              <a:rPr lang="en-GB" sz="1400" b="0" dirty="0">
                <a:solidFill>
                  <a:srgbClr val="E6DB74"/>
                </a:solidFill>
                <a:effectLst/>
                <a:latin typeface="Menlo" panose="020B0609030804020204" pitchFamily="49" charset="0"/>
              </a:rPr>
              <a:t>&lt;iostream&gt;</a:t>
            </a:r>
            <a:endParaRPr lang="en-GB" sz="1400" b="0" dirty="0">
              <a:solidFill>
                <a:srgbClr val="F8F8F2"/>
              </a:solidFill>
              <a:effectLst/>
              <a:latin typeface="Menlo" panose="020B0609030804020204" pitchFamily="49" charset="0"/>
            </a:endParaRPr>
          </a:p>
          <a:p>
            <a:r>
              <a:rPr lang="en-GB" sz="1400" b="0" dirty="0">
                <a:solidFill>
                  <a:srgbClr val="F92672"/>
                </a:solidFill>
                <a:effectLst/>
                <a:latin typeface="Menlo" panose="020B0609030804020204" pitchFamily="49" charset="0"/>
              </a:rPr>
              <a:t>using</a:t>
            </a:r>
            <a:r>
              <a:rPr lang="en-GB" sz="1400" b="0" dirty="0">
                <a:solidFill>
                  <a:srgbClr val="F8F8F2"/>
                </a:solidFill>
                <a:effectLst/>
                <a:latin typeface="Menlo" panose="020B0609030804020204" pitchFamily="49" charset="0"/>
              </a:rPr>
              <a:t> </a:t>
            </a:r>
            <a:r>
              <a:rPr lang="en-GB" sz="1400" b="0" i="1" dirty="0">
                <a:solidFill>
                  <a:srgbClr val="66D9EF"/>
                </a:solidFill>
                <a:effectLst/>
                <a:latin typeface="Menlo" panose="020B0609030804020204" pitchFamily="49" charset="0"/>
              </a:rPr>
              <a:t>namespace</a:t>
            </a:r>
            <a:r>
              <a:rPr lang="en-GB" sz="1400" b="0" dirty="0">
                <a:solidFill>
                  <a:srgbClr val="F8F8F2"/>
                </a:solidFill>
                <a:effectLst/>
                <a:latin typeface="Menlo" panose="020B0609030804020204" pitchFamily="49" charset="0"/>
              </a:rPr>
              <a:t> </a:t>
            </a:r>
            <a:r>
              <a:rPr lang="en-GB" sz="1400" b="0" u="sng" dirty="0">
                <a:solidFill>
                  <a:srgbClr val="A6E22E"/>
                </a:solidFill>
                <a:effectLst/>
                <a:latin typeface="Menlo" panose="020B0609030804020204" pitchFamily="49" charset="0"/>
              </a:rPr>
              <a:t>std</a:t>
            </a:r>
            <a:r>
              <a:rPr lang="en-GB" sz="1400" b="0" dirty="0">
                <a:solidFill>
                  <a:srgbClr val="F8F8F2"/>
                </a:solidFill>
                <a:effectLst/>
                <a:latin typeface="Menlo" panose="020B0609030804020204" pitchFamily="49" charset="0"/>
              </a:rPr>
              <a:t>;</a:t>
            </a:r>
          </a:p>
          <a:p>
            <a:br>
              <a:rPr lang="en-GB" sz="1400" b="0" dirty="0">
                <a:solidFill>
                  <a:srgbClr val="F8F8F2"/>
                </a:solidFill>
                <a:effectLst/>
                <a:latin typeface="Menlo" panose="020B0609030804020204" pitchFamily="49" charset="0"/>
              </a:rPr>
            </a:br>
            <a:r>
              <a:rPr lang="en-GB" sz="1400" b="0" dirty="0">
                <a:solidFill>
                  <a:srgbClr val="88846F"/>
                </a:solidFill>
                <a:effectLst/>
                <a:latin typeface="Menlo" panose="020B0609030804020204" pitchFamily="49" charset="0"/>
              </a:rPr>
              <a:t>// Base class</a:t>
            </a:r>
            <a:endParaRPr lang="en-GB" sz="1400" b="0" dirty="0">
              <a:solidFill>
                <a:srgbClr val="F8F8F2"/>
              </a:solidFill>
              <a:effectLst/>
              <a:latin typeface="Menlo" panose="020B0609030804020204" pitchFamily="49" charset="0"/>
            </a:endParaRPr>
          </a:p>
          <a:p>
            <a:r>
              <a:rPr lang="en-GB" sz="1400" b="0" i="1" dirty="0">
                <a:solidFill>
                  <a:srgbClr val="66D9EF"/>
                </a:solidFill>
                <a:effectLst/>
                <a:latin typeface="Menlo" panose="020B0609030804020204" pitchFamily="49" charset="0"/>
              </a:rPr>
              <a:t>class</a:t>
            </a:r>
            <a:r>
              <a:rPr lang="en-GB" sz="1400" b="0" dirty="0">
                <a:solidFill>
                  <a:srgbClr val="F8F8F2"/>
                </a:solidFill>
                <a:effectLst/>
                <a:latin typeface="Menlo" panose="020B0609030804020204" pitchFamily="49" charset="0"/>
              </a:rPr>
              <a:t> </a:t>
            </a:r>
            <a:r>
              <a:rPr lang="en-GB" sz="1400" b="0" u="sng" dirty="0">
                <a:solidFill>
                  <a:srgbClr val="A6E22E"/>
                </a:solidFill>
                <a:effectLst/>
                <a:latin typeface="Menlo" panose="020B0609030804020204" pitchFamily="49" charset="0"/>
              </a:rPr>
              <a:t>Animal</a:t>
            </a:r>
            <a:r>
              <a:rPr lang="en-GB" sz="1400" b="0" dirty="0">
                <a:solidFill>
                  <a:srgbClr val="F8F8F2"/>
                </a:solidFill>
                <a:effectLst/>
                <a:latin typeface="Menlo" panose="020B0609030804020204" pitchFamily="49" charset="0"/>
              </a:rPr>
              <a:t> {</a:t>
            </a:r>
          </a:p>
          <a:p>
            <a:r>
              <a:rPr lang="en-GB" sz="1400" b="0" i="1" dirty="0">
                <a:solidFill>
                  <a:srgbClr val="66D9EF"/>
                </a:solidFill>
                <a:effectLst/>
                <a:latin typeface="Menlo" panose="020B0609030804020204" pitchFamily="49" charset="0"/>
              </a:rPr>
              <a:t>public:</a:t>
            </a:r>
            <a:endParaRPr lang="en-GB" sz="1400" b="0" dirty="0">
              <a:solidFill>
                <a:srgbClr val="F8F8F2"/>
              </a:solidFill>
              <a:effectLst/>
              <a:latin typeface="Menlo" panose="020B0609030804020204" pitchFamily="49" charset="0"/>
            </a:endParaRPr>
          </a:p>
          <a:p>
            <a:r>
              <a:rPr lang="en-GB" sz="1400" b="0" i="1" dirty="0">
                <a:solidFill>
                  <a:srgbClr val="66D9EF"/>
                </a:solidFill>
                <a:effectLst/>
                <a:latin typeface="Menlo" panose="020B0609030804020204" pitchFamily="49" charset="0"/>
              </a:rPr>
              <a:t>void</a:t>
            </a:r>
            <a:r>
              <a:rPr lang="en-GB" sz="1400" b="0" dirty="0">
                <a:solidFill>
                  <a:srgbClr val="F8F8F2"/>
                </a:solidFill>
                <a:effectLst/>
                <a:latin typeface="Menlo" panose="020B0609030804020204" pitchFamily="49" charset="0"/>
              </a:rPr>
              <a:t> </a:t>
            </a:r>
            <a:r>
              <a:rPr lang="en-GB" sz="1400" b="0" dirty="0" err="1">
                <a:solidFill>
                  <a:srgbClr val="A6E22E"/>
                </a:solidFill>
                <a:effectLst/>
                <a:latin typeface="Menlo" panose="020B0609030804020204" pitchFamily="49" charset="0"/>
              </a:rPr>
              <a:t>animalSound</a:t>
            </a:r>
            <a:r>
              <a:rPr lang="en-GB" sz="1400" b="0" dirty="0">
                <a:solidFill>
                  <a:srgbClr val="F8F8F2"/>
                </a:solidFill>
                <a:effectLst/>
                <a:latin typeface="Menlo" panose="020B0609030804020204" pitchFamily="49" charset="0"/>
              </a:rPr>
              <a:t>() {</a:t>
            </a:r>
          </a:p>
          <a:p>
            <a:r>
              <a:rPr lang="en-GB" sz="1400" b="0" dirty="0" err="1">
                <a:solidFill>
                  <a:srgbClr val="F8F8F2"/>
                </a:solidFill>
                <a:effectLst/>
                <a:latin typeface="Menlo" panose="020B0609030804020204" pitchFamily="49" charset="0"/>
              </a:rPr>
              <a:t>cout</a:t>
            </a:r>
            <a:r>
              <a:rPr lang="en-GB" sz="1400" b="0" dirty="0">
                <a:solidFill>
                  <a:srgbClr val="F8F8F2"/>
                </a:solidFill>
                <a:effectLst/>
                <a:latin typeface="Menlo" panose="020B0609030804020204" pitchFamily="49" charset="0"/>
              </a:rPr>
              <a:t> </a:t>
            </a:r>
            <a:r>
              <a:rPr lang="en-GB" sz="1400" b="0" dirty="0">
                <a:solidFill>
                  <a:srgbClr val="F92672"/>
                </a:solidFill>
                <a:effectLst/>
                <a:latin typeface="Menlo" panose="020B0609030804020204" pitchFamily="49" charset="0"/>
              </a:rPr>
              <a:t>&lt;&lt;</a:t>
            </a:r>
            <a:r>
              <a:rPr lang="en-GB" sz="1400" b="0" dirty="0">
                <a:solidFill>
                  <a:srgbClr val="F8F8F2"/>
                </a:solidFill>
                <a:effectLst/>
                <a:latin typeface="Menlo" panose="020B0609030804020204" pitchFamily="49" charset="0"/>
              </a:rPr>
              <a:t> </a:t>
            </a:r>
            <a:r>
              <a:rPr lang="en-GB" sz="1400" b="0" dirty="0">
                <a:solidFill>
                  <a:srgbClr val="E6DB74"/>
                </a:solidFill>
                <a:effectLst/>
                <a:latin typeface="Menlo" panose="020B0609030804020204" pitchFamily="49" charset="0"/>
              </a:rPr>
              <a:t>"The animal makes a sound </a:t>
            </a:r>
            <a:r>
              <a:rPr lang="en-GB" sz="1400" b="0" dirty="0">
                <a:solidFill>
                  <a:srgbClr val="AE81FF"/>
                </a:solidFill>
                <a:effectLst/>
                <a:latin typeface="Menlo" panose="020B0609030804020204" pitchFamily="49" charset="0"/>
              </a:rPr>
              <a:t>\n</a:t>
            </a:r>
            <a:r>
              <a:rPr lang="en-GB" sz="1400" b="0" dirty="0">
                <a:solidFill>
                  <a:srgbClr val="E6DB74"/>
                </a:solidFill>
                <a:effectLst/>
                <a:latin typeface="Menlo" panose="020B0609030804020204" pitchFamily="49" charset="0"/>
              </a:rPr>
              <a:t>"</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br>
              <a:rPr lang="en-GB" sz="1400" b="0" dirty="0">
                <a:solidFill>
                  <a:srgbClr val="F8F8F2"/>
                </a:solidFill>
                <a:effectLst/>
                <a:latin typeface="Menlo" panose="020B0609030804020204" pitchFamily="49" charset="0"/>
              </a:rPr>
            </a:br>
            <a:r>
              <a:rPr lang="en-GB" sz="1400" b="0" dirty="0">
                <a:solidFill>
                  <a:srgbClr val="88846F"/>
                </a:solidFill>
                <a:effectLst/>
                <a:latin typeface="Menlo" panose="020B0609030804020204" pitchFamily="49" charset="0"/>
              </a:rPr>
              <a:t>// Derived class</a:t>
            </a:r>
            <a:endParaRPr lang="en-GB" sz="1400" b="0" dirty="0">
              <a:solidFill>
                <a:srgbClr val="F8F8F2"/>
              </a:solidFill>
              <a:effectLst/>
              <a:latin typeface="Menlo" panose="020B0609030804020204" pitchFamily="49" charset="0"/>
            </a:endParaRPr>
          </a:p>
          <a:p>
            <a:r>
              <a:rPr lang="en-GB" sz="1400" b="0" i="1" dirty="0">
                <a:solidFill>
                  <a:srgbClr val="66D9EF"/>
                </a:solidFill>
                <a:effectLst/>
                <a:latin typeface="Menlo" panose="020B0609030804020204" pitchFamily="49" charset="0"/>
              </a:rPr>
              <a:t>class</a:t>
            </a:r>
            <a:r>
              <a:rPr lang="en-GB" sz="1400" b="0" dirty="0">
                <a:solidFill>
                  <a:srgbClr val="F8F8F2"/>
                </a:solidFill>
                <a:effectLst/>
                <a:latin typeface="Menlo" panose="020B0609030804020204" pitchFamily="49" charset="0"/>
              </a:rPr>
              <a:t> </a:t>
            </a:r>
            <a:r>
              <a:rPr lang="en-GB" sz="1400" b="0" u="sng" dirty="0">
                <a:solidFill>
                  <a:srgbClr val="A6E22E"/>
                </a:solidFill>
                <a:effectLst/>
                <a:latin typeface="Menlo" panose="020B0609030804020204" pitchFamily="49" charset="0"/>
              </a:rPr>
              <a:t>Pig</a:t>
            </a:r>
            <a:r>
              <a:rPr lang="en-GB" sz="1400" b="0" dirty="0">
                <a:solidFill>
                  <a:srgbClr val="F8F8F2"/>
                </a:solidFill>
                <a:effectLst/>
                <a:latin typeface="Menlo" panose="020B0609030804020204" pitchFamily="49" charset="0"/>
              </a:rPr>
              <a:t> : </a:t>
            </a:r>
            <a:r>
              <a:rPr lang="en-GB" sz="1400" b="0" i="1" dirty="0">
                <a:solidFill>
                  <a:srgbClr val="66D9EF"/>
                </a:solidFill>
                <a:effectLst/>
                <a:latin typeface="Menlo" panose="020B0609030804020204" pitchFamily="49" charset="0"/>
              </a:rPr>
              <a:t>public</a:t>
            </a:r>
            <a:r>
              <a:rPr lang="en-GB" sz="1400" b="0" dirty="0">
                <a:solidFill>
                  <a:srgbClr val="F8F8F2"/>
                </a:solidFill>
                <a:effectLst/>
                <a:latin typeface="Menlo" panose="020B0609030804020204" pitchFamily="49" charset="0"/>
              </a:rPr>
              <a:t> </a:t>
            </a:r>
            <a:r>
              <a:rPr lang="en-GB" sz="1400" b="0" u="sng" dirty="0">
                <a:solidFill>
                  <a:srgbClr val="A6E22E"/>
                </a:solidFill>
                <a:effectLst/>
                <a:latin typeface="Menlo" panose="020B0609030804020204" pitchFamily="49" charset="0"/>
              </a:rPr>
              <a:t>Animal</a:t>
            </a:r>
            <a:r>
              <a:rPr lang="en-GB" sz="1400" b="0" dirty="0">
                <a:solidFill>
                  <a:srgbClr val="F8F8F2"/>
                </a:solidFill>
                <a:effectLst/>
                <a:latin typeface="Menlo" panose="020B0609030804020204" pitchFamily="49" charset="0"/>
              </a:rPr>
              <a:t> {</a:t>
            </a:r>
          </a:p>
          <a:p>
            <a:r>
              <a:rPr lang="en-GB" sz="1400" b="0" i="1" dirty="0">
                <a:solidFill>
                  <a:srgbClr val="66D9EF"/>
                </a:solidFill>
                <a:effectLst/>
                <a:latin typeface="Menlo" panose="020B0609030804020204" pitchFamily="49" charset="0"/>
              </a:rPr>
              <a:t>public:</a:t>
            </a:r>
            <a:endParaRPr lang="en-GB" sz="1400" b="0" dirty="0">
              <a:solidFill>
                <a:srgbClr val="F8F8F2"/>
              </a:solidFill>
              <a:effectLst/>
              <a:latin typeface="Menlo" panose="020B0609030804020204" pitchFamily="49" charset="0"/>
            </a:endParaRPr>
          </a:p>
          <a:p>
            <a:r>
              <a:rPr lang="en-GB" sz="1400" b="0" i="1" dirty="0">
                <a:solidFill>
                  <a:srgbClr val="66D9EF"/>
                </a:solidFill>
                <a:effectLst/>
                <a:latin typeface="Menlo" panose="020B0609030804020204" pitchFamily="49" charset="0"/>
              </a:rPr>
              <a:t>void</a:t>
            </a:r>
            <a:r>
              <a:rPr lang="en-GB" sz="1400" b="0" dirty="0">
                <a:solidFill>
                  <a:srgbClr val="F8F8F2"/>
                </a:solidFill>
                <a:effectLst/>
                <a:latin typeface="Menlo" panose="020B0609030804020204" pitchFamily="49" charset="0"/>
              </a:rPr>
              <a:t> </a:t>
            </a:r>
            <a:r>
              <a:rPr lang="en-GB" sz="1400" b="0" dirty="0" err="1">
                <a:solidFill>
                  <a:srgbClr val="A6E22E"/>
                </a:solidFill>
                <a:effectLst/>
                <a:latin typeface="Menlo" panose="020B0609030804020204" pitchFamily="49" charset="0"/>
              </a:rPr>
              <a:t>animalSound</a:t>
            </a:r>
            <a:r>
              <a:rPr lang="en-GB" sz="1400" b="0" dirty="0">
                <a:solidFill>
                  <a:srgbClr val="F8F8F2"/>
                </a:solidFill>
                <a:effectLst/>
                <a:latin typeface="Menlo" panose="020B0609030804020204" pitchFamily="49" charset="0"/>
              </a:rPr>
              <a:t>() {</a:t>
            </a:r>
          </a:p>
          <a:p>
            <a:r>
              <a:rPr lang="en-GB" sz="1400" b="0" dirty="0" err="1">
                <a:solidFill>
                  <a:srgbClr val="F8F8F2"/>
                </a:solidFill>
                <a:effectLst/>
                <a:latin typeface="Menlo" panose="020B0609030804020204" pitchFamily="49" charset="0"/>
              </a:rPr>
              <a:t>cout</a:t>
            </a:r>
            <a:r>
              <a:rPr lang="en-GB" sz="1400" b="0" dirty="0">
                <a:solidFill>
                  <a:srgbClr val="F8F8F2"/>
                </a:solidFill>
                <a:effectLst/>
                <a:latin typeface="Menlo" panose="020B0609030804020204" pitchFamily="49" charset="0"/>
              </a:rPr>
              <a:t> </a:t>
            </a:r>
            <a:r>
              <a:rPr lang="en-GB" sz="1400" b="0" dirty="0">
                <a:solidFill>
                  <a:srgbClr val="F92672"/>
                </a:solidFill>
                <a:effectLst/>
                <a:latin typeface="Menlo" panose="020B0609030804020204" pitchFamily="49" charset="0"/>
              </a:rPr>
              <a:t>&lt;&lt;</a:t>
            </a:r>
            <a:r>
              <a:rPr lang="en-GB" sz="1400" b="0" dirty="0">
                <a:solidFill>
                  <a:srgbClr val="F8F8F2"/>
                </a:solidFill>
                <a:effectLst/>
                <a:latin typeface="Menlo" panose="020B0609030804020204" pitchFamily="49" charset="0"/>
              </a:rPr>
              <a:t> </a:t>
            </a:r>
            <a:r>
              <a:rPr lang="en-GB" sz="1400" b="0" dirty="0">
                <a:solidFill>
                  <a:srgbClr val="E6DB74"/>
                </a:solidFill>
                <a:effectLst/>
                <a:latin typeface="Menlo" panose="020B0609030804020204" pitchFamily="49" charset="0"/>
              </a:rPr>
              <a:t>"The pig says: </a:t>
            </a:r>
            <a:r>
              <a:rPr lang="en-GB" sz="1400" dirty="0" err="1">
                <a:solidFill>
                  <a:srgbClr val="E6DB74"/>
                </a:solidFill>
                <a:latin typeface="Menlo" panose="020B0609030804020204" pitchFamily="49" charset="0"/>
              </a:rPr>
              <a:t>w</a:t>
            </a:r>
            <a:r>
              <a:rPr lang="en-GB" sz="1400" b="0" dirty="0" err="1">
                <a:solidFill>
                  <a:srgbClr val="E6DB74"/>
                </a:solidFill>
                <a:effectLst/>
                <a:latin typeface="Menlo" panose="020B0609030804020204" pitchFamily="49" charset="0"/>
              </a:rPr>
              <a:t>eeee</a:t>
            </a:r>
            <a:r>
              <a:rPr lang="en-GB" sz="1400" b="0" dirty="0">
                <a:solidFill>
                  <a:srgbClr val="AE81FF"/>
                </a:solidFill>
                <a:effectLst/>
                <a:latin typeface="Menlo" panose="020B0609030804020204" pitchFamily="49" charset="0"/>
              </a:rPr>
              <a:t>\n</a:t>
            </a:r>
            <a:r>
              <a:rPr lang="en-GB" sz="1400" b="0" dirty="0">
                <a:solidFill>
                  <a:srgbClr val="E6DB74"/>
                </a:solidFill>
                <a:effectLst/>
                <a:latin typeface="Menlo" panose="020B0609030804020204" pitchFamily="49" charset="0"/>
              </a:rPr>
              <a:t>"</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endParaRPr lang="en-GB" sz="1400" b="0" dirty="0">
              <a:solidFill>
                <a:srgbClr val="F8F8F2"/>
              </a:solidFill>
              <a:effectLst/>
              <a:latin typeface="Menlo" panose="020B0609030804020204" pitchFamily="49" charset="0"/>
            </a:endParaRPr>
          </a:p>
        </p:txBody>
      </p:sp>
      <p:sp>
        <p:nvSpPr>
          <p:cNvPr id="5" name="TextBox 4">
            <a:extLst>
              <a:ext uri="{FF2B5EF4-FFF2-40B4-BE49-F238E27FC236}">
                <a16:creationId xmlns:a16="http://schemas.microsoft.com/office/drawing/2014/main" id="{EEE156C8-C0B7-DBBF-209A-642B58EE971B}"/>
              </a:ext>
            </a:extLst>
          </p:cNvPr>
          <p:cNvSpPr txBox="1"/>
          <p:nvPr/>
        </p:nvSpPr>
        <p:spPr>
          <a:xfrm>
            <a:off x="4499405" y="2668052"/>
            <a:ext cx="4073095" cy="4185761"/>
          </a:xfrm>
          <a:prstGeom prst="rect">
            <a:avLst/>
          </a:prstGeom>
          <a:solidFill>
            <a:schemeClr val="bg1"/>
          </a:solidFill>
          <a:ln w="25400">
            <a:solidFill>
              <a:srgbClr val="FF0000"/>
            </a:solidFill>
          </a:ln>
        </p:spPr>
        <p:txBody>
          <a:bodyPr wrap="square">
            <a:spAutoFit/>
          </a:bodyPr>
          <a:lstStyle/>
          <a:p>
            <a:r>
              <a:rPr lang="en-GB" sz="1400" b="0" dirty="0">
                <a:solidFill>
                  <a:srgbClr val="88846F"/>
                </a:solidFill>
                <a:effectLst/>
                <a:latin typeface="Menlo" panose="020B0609030804020204" pitchFamily="49" charset="0"/>
              </a:rPr>
              <a:t>// Derived class</a:t>
            </a:r>
            <a:endParaRPr lang="en-GB" sz="1400" b="0" dirty="0">
              <a:solidFill>
                <a:srgbClr val="F8F8F2"/>
              </a:solidFill>
              <a:effectLst/>
              <a:latin typeface="Menlo" panose="020B0609030804020204" pitchFamily="49" charset="0"/>
            </a:endParaRPr>
          </a:p>
          <a:p>
            <a:r>
              <a:rPr lang="en-GB" sz="1400" b="0" i="1" dirty="0">
                <a:solidFill>
                  <a:srgbClr val="66D9EF"/>
                </a:solidFill>
                <a:effectLst/>
                <a:latin typeface="Menlo" panose="020B0609030804020204" pitchFamily="49" charset="0"/>
              </a:rPr>
              <a:t>class</a:t>
            </a:r>
            <a:r>
              <a:rPr lang="en-GB" sz="1400" b="0" dirty="0">
                <a:solidFill>
                  <a:srgbClr val="F8F8F2"/>
                </a:solidFill>
                <a:effectLst/>
                <a:latin typeface="Menlo" panose="020B0609030804020204" pitchFamily="49" charset="0"/>
              </a:rPr>
              <a:t> </a:t>
            </a:r>
            <a:r>
              <a:rPr lang="en-GB" sz="1400" b="0" u="sng" dirty="0">
                <a:solidFill>
                  <a:srgbClr val="A6E22E"/>
                </a:solidFill>
                <a:effectLst/>
                <a:latin typeface="Menlo" panose="020B0609030804020204" pitchFamily="49" charset="0"/>
              </a:rPr>
              <a:t>Dog</a:t>
            </a:r>
            <a:r>
              <a:rPr lang="en-GB" sz="1400" b="0" dirty="0">
                <a:solidFill>
                  <a:srgbClr val="F8F8F2"/>
                </a:solidFill>
                <a:effectLst/>
                <a:latin typeface="Menlo" panose="020B0609030804020204" pitchFamily="49" charset="0"/>
              </a:rPr>
              <a:t> : </a:t>
            </a:r>
            <a:r>
              <a:rPr lang="en-GB" sz="1400" b="0" i="1" dirty="0">
                <a:solidFill>
                  <a:srgbClr val="66D9EF"/>
                </a:solidFill>
                <a:effectLst/>
                <a:latin typeface="Menlo" panose="020B0609030804020204" pitchFamily="49" charset="0"/>
              </a:rPr>
              <a:t>public</a:t>
            </a:r>
            <a:r>
              <a:rPr lang="en-GB" sz="1400" b="0" dirty="0">
                <a:solidFill>
                  <a:srgbClr val="F8F8F2"/>
                </a:solidFill>
                <a:effectLst/>
                <a:latin typeface="Menlo" panose="020B0609030804020204" pitchFamily="49" charset="0"/>
              </a:rPr>
              <a:t> </a:t>
            </a:r>
            <a:r>
              <a:rPr lang="en-GB" sz="1400" b="0" u="sng" dirty="0">
                <a:solidFill>
                  <a:srgbClr val="A6E22E"/>
                </a:solidFill>
                <a:effectLst/>
                <a:latin typeface="Menlo" panose="020B0609030804020204" pitchFamily="49" charset="0"/>
              </a:rPr>
              <a:t>Animal</a:t>
            </a:r>
            <a:r>
              <a:rPr lang="en-GB" sz="1400" b="0" dirty="0">
                <a:solidFill>
                  <a:srgbClr val="F8F8F2"/>
                </a:solidFill>
                <a:effectLst/>
                <a:latin typeface="Menlo" panose="020B0609030804020204" pitchFamily="49" charset="0"/>
              </a:rPr>
              <a:t> {</a:t>
            </a:r>
          </a:p>
          <a:p>
            <a:r>
              <a:rPr lang="en-GB" sz="1400" b="0" i="1" dirty="0">
                <a:solidFill>
                  <a:srgbClr val="66D9EF"/>
                </a:solidFill>
                <a:effectLst/>
                <a:latin typeface="Menlo" panose="020B0609030804020204" pitchFamily="49" charset="0"/>
              </a:rPr>
              <a:t>public:</a:t>
            </a:r>
            <a:endParaRPr lang="en-GB" sz="1400" b="0" dirty="0">
              <a:solidFill>
                <a:srgbClr val="F8F8F2"/>
              </a:solidFill>
              <a:effectLst/>
              <a:latin typeface="Menlo" panose="020B0609030804020204" pitchFamily="49" charset="0"/>
            </a:endParaRPr>
          </a:p>
          <a:p>
            <a:r>
              <a:rPr lang="en-GB" sz="1400" b="0" i="1" dirty="0">
                <a:solidFill>
                  <a:srgbClr val="66D9EF"/>
                </a:solidFill>
                <a:effectLst/>
                <a:latin typeface="Menlo" panose="020B0609030804020204" pitchFamily="49" charset="0"/>
              </a:rPr>
              <a:t>void</a:t>
            </a:r>
            <a:r>
              <a:rPr lang="en-GB" sz="1400" b="0" dirty="0">
                <a:solidFill>
                  <a:srgbClr val="F8F8F2"/>
                </a:solidFill>
                <a:effectLst/>
                <a:latin typeface="Menlo" panose="020B0609030804020204" pitchFamily="49" charset="0"/>
              </a:rPr>
              <a:t> </a:t>
            </a:r>
            <a:r>
              <a:rPr lang="en-GB" sz="1400" b="0" dirty="0" err="1">
                <a:solidFill>
                  <a:srgbClr val="A6E22E"/>
                </a:solidFill>
                <a:effectLst/>
                <a:latin typeface="Menlo" panose="020B0609030804020204" pitchFamily="49" charset="0"/>
              </a:rPr>
              <a:t>animalSound</a:t>
            </a:r>
            <a:r>
              <a:rPr lang="en-GB" sz="1400" b="0" dirty="0">
                <a:solidFill>
                  <a:srgbClr val="F8F8F2"/>
                </a:solidFill>
                <a:effectLst/>
                <a:latin typeface="Menlo" panose="020B0609030804020204" pitchFamily="49" charset="0"/>
              </a:rPr>
              <a:t>() {</a:t>
            </a:r>
          </a:p>
          <a:p>
            <a:r>
              <a:rPr lang="en-GB" sz="1400" b="0" dirty="0" err="1">
                <a:solidFill>
                  <a:srgbClr val="F8F8F2"/>
                </a:solidFill>
                <a:effectLst/>
                <a:latin typeface="Menlo" panose="020B0609030804020204" pitchFamily="49" charset="0"/>
              </a:rPr>
              <a:t>cout</a:t>
            </a:r>
            <a:r>
              <a:rPr lang="en-GB" sz="1400" b="0" dirty="0">
                <a:solidFill>
                  <a:srgbClr val="F8F8F2"/>
                </a:solidFill>
                <a:effectLst/>
                <a:latin typeface="Menlo" panose="020B0609030804020204" pitchFamily="49" charset="0"/>
              </a:rPr>
              <a:t> </a:t>
            </a:r>
            <a:r>
              <a:rPr lang="en-GB" sz="1400" b="0" dirty="0">
                <a:solidFill>
                  <a:srgbClr val="F92672"/>
                </a:solidFill>
                <a:effectLst/>
                <a:latin typeface="Menlo" panose="020B0609030804020204" pitchFamily="49" charset="0"/>
              </a:rPr>
              <a:t>&lt;&lt;</a:t>
            </a:r>
            <a:r>
              <a:rPr lang="en-GB" sz="1400" b="0" dirty="0">
                <a:solidFill>
                  <a:srgbClr val="F8F8F2"/>
                </a:solidFill>
                <a:effectLst/>
                <a:latin typeface="Menlo" panose="020B0609030804020204" pitchFamily="49" charset="0"/>
              </a:rPr>
              <a:t> </a:t>
            </a:r>
            <a:r>
              <a:rPr lang="en-GB" sz="1400" b="0" dirty="0">
                <a:solidFill>
                  <a:srgbClr val="E6DB74"/>
                </a:solidFill>
                <a:effectLst/>
                <a:latin typeface="Menlo" panose="020B0609030804020204" pitchFamily="49" charset="0"/>
              </a:rPr>
              <a:t>"The dog says: woof </a:t>
            </a:r>
            <a:r>
              <a:rPr lang="en-GB" sz="1400" b="0" dirty="0">
                <a:solidFill>
                  <a:srgbClr val="AE81FF"/>
                </a:solidFill>
                <a:effectLst/>
                <a:latin typeface="Menlo" panose="020B0609030804020204" pitchFamily="49" charset="0"/>
              </a:rPr>
              <a:t>\n</a:t>
            </a:r>
            <a:r>
              <a:rPr lang="en-GB" sz="1400" b="0" dirty="0">
                <a:solidFill>
                  <a:srgbClr val="E6DB74"/>
                </a:solidFill>
                <a:effectLst/>
                <a:latin typeface="Menlo" panose="020B0609030804020204" pitchFamily="49" charset="0"/>
              </a:rPr>
              <a:t>"</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a:t>
            </a:r>
          </a:p>
          <a:p>
            <a:br>
              <a:rPr lang="en-GB" sz="1400" b="0" dirty="0">
                <a:solidFill>
                  <a:srgbClr val="F8F8F2"/>
                </a:solidFill>
                <a:effectLst/>
                <a:latin typeface="Menlo" panose="020B0609030804020204" pitchFamily="49" charset="0"/>
              </a:rPr>
            </a:br>
            <a:r>
              <a:rPr lang="en-GB" sz="1400" b="0" i="1" dirty="0">
                <a:solidFill>
                  <a:srgbClr val="66D9EF"/>
                </a:solidFill>
                <a:effectLst/>
                <a:latin typeface="Menlo" panose="020B0609030804020204" pitchFamily="49" charset="0"/>
              </a:rPr>
              <a:t>int</a:t>
            </a:r>
            <a:r>
              <a:rPr lang="en-GB" sz="1400" b="0" dirty="0">
                <a:solidFill>
                  <a:srgbClr val="F8F8F2"/>
                </a:solidFill>
                <a:effectLst/>
                <a:latin typeface="Menlo" panose="020B0609030804020204" pitchFamily="49" charset="0"/>
              </a:rPr>
              <a:t> </a:t>
            </a:r>
            <a:r>
              <a:rPr lang="en-GB" sz="1400" b="0" dirty="0">
                <a:solidFill>
                  <a:srgbClr val="A6E22E"/>
                </a:solidFill>
                <a:effectLst/>
                <a:latin typeface="Menlo" panose="020B0609030804020204" pitchFamily="49" charset="0"/>
              </a:rPr>
              <a:t>main</a:t>
            </a:r>
            <a:r>
              <a:rPr lang="en-GB" sz="1400" b="0" dirty="0">
                <a:solidFill>
                  <a:srgbClr val="F8F8F2"/>
                </a:solidFill>
                <a:effectLst/>
                <a:latin typeface="Menlo" panose="020B0609030804020204" pitchFamily="49" charset="0"/>
              </a:rPr>
              <a:t>() {</a:t>
            </a:r>
          </a:p>
          <a:p>
            <a:r>
              <a:rPr lang="en-GB" sz="1400" b="0" dirty="0">
                <a:solidFill>
                  <a:srgbClr val="F8F8F2"/>
                </a:solidFill>
                <a:effectLst/>
                <a:latin typeface="Menlo" panose="020B0609030804020204" pitchFamily="49" charset="0"/>
              </a:rPr>
              <a:t>Animal </a:t>
            </a:r>
            <a:r>
              <a:rPr lang="en-GB" sz="1400" b="0" dirty="0" err="1">
                <a:solidFill>
                  <a:srgbClr val="F8F8F2"/>
                </a:solidFill>
                <a:effectLst/>
                <a:latin typeface="Menlo" panose="020B0609030804020204" pitchFamily="49" charset="0"/>
              </a:rPr>
              <a:t>myAnimal</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Pig </a:t>
            </a:r>
            <a:r>
              <a:rPr lang="en-GB" sz="1400" b="0" dirty="0" err="1">
                <a:solidFill>
                  <a:srgbClr val="F8F8F2"/>
                </a:solidFill>
                <a:effectLst/>
                <a:latin typeface="Menlo" panose="020B0609030804020204" pitchFamily="49" charset="0"/>
              </a:rPr>
              <a:t>myPig</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Dog </a:t>
            </a:r>
            <a:r>
              <a:rPr lang="en-GB" sz="1400" b="0" dirty="0" err="1">
                <a:solidFill>
                  <a:srgbClr val="F8F8F2"/>
                </a:solidFill>
                <a:effectLst/>
                <a:latin typeface="Menlo" panose="020B0609030804020204" pitchFamily="49" charset="0"/>
              </a:rPr>
              <a:t>myDog</a:t>
            </a:r>
            <a:r>
              <a:rPr lang="en-GB" sz="1400" b="0" dirty="0">
                <a:solidFill>
                  <a:srgbClr val="F8F8F2"/>
                </a:solidFill>
                <a:effectLst/>
                <a:latin typeface="Menlo" panose="020B0609030804020204" pitchFamily="49" charset="0"/>
              </a:rPr>
              <a:t>;</a:t>
            </a:r>
          </a:p>
          <a:p>
            <a:br>
              <a:rPr lang="en-GB" sz="1400" b="0" dirty="0">
                <a:solidFill>
                  <a:srgbClr val="F8F8F2"/>
                </a:solidFill>
                <a:effectLst/>
                <a:latin typeface="Menlo" panose="020B0609030804020204" pitchFamily="49" charset="0"/>
              </a:rPr>
            </a:br>
            <a:r>
              <a:rPr lang="en-GB" sz="1400" b="0" dirty="0" err="1">
                <a:solidFill>
                  <a:srgbClr val="F8F8F2"/>
                </a:solidFill>
                <a:effectLst/>
                <a:latin typeface="Menlo" panose="020B0609030804020204" pitchFamily="49" charset="0"/>
              </a:rPr>
              <a:t>myAnimal.</a:t>
            </a:r>
            <a:r>
              <a:rPr lang="en-GB" sz="1400" b="0" dirty="0" err="1">
                <a:solidFill>
                  <a:srgbClr val="A6E22E"/>
                </a:solidFill>
                <a:effectLst/>
                <a:latin typeface="Menlo" panose="020B0609030804020204" pitchFamily="49" charset="0"/>
              </a:rPr>
              <a:t>animalSound</a:t>
            </a:r>
            <a:r>
              <a:rPr lang="en-GB" sz="1400" b="0" dirty="0">
                <a:solidFill>
                  <a:srgbClr val="F8F8F2"/>
                </a:solidFill>
                <a:effectLst/>
                <a:latin typeface="Menlo" panose="020B0609030804020204" pitchFamily="49" charset="0"/>
              </a:rPr>
              <a:t>();</a:t>
            </a:r>
          </a:p>
          <a:p>
            <a:r>
              <a:rPr lang="en-GB" sz="1400" b="0" dirty="0" err="1">
                <a:solidFill>
                  <a:srgbClr val="F8F8F2"/>
                </a:solidFill>
                <a:effectLst/>
                <a:latin typeface="Menlo" panose="020B0609030804020204" pitchFamily="49" charset="0"/>
              </a:rPr>
              <a:t>myPig.</a:t>
            </a:r>
            <a:r>
              <a:rPr lang="en-GB" sz="1400" b="0" dirty="0" err="1">
                <a:solidFill>
                  <a:srgbClr val="A6E22E"/>
                </a:solidFill>
                <a:effectLst/>
                <a:latin typeface="Menlo" panose="020B0609030804020204" pitchFamily="49" charset="0"/>
              </a:rPr>
              <a:t>animalSound</a:t>
            </a:r>
            <a:r>
              <a:rPr lang="en-GB" sz="1400" b="0" dirty="0">
                <a:solidFill>
                  <a:srgbClr val="F8F8F2"/>
                </a:solidFill>
                <a:effectLst/>
                <a:latin typeface="Menlo" panose="020B0609030804020204" pitchFamily="49" charset="0"/>
              </a:rPr>
              <a:t>();</a:t>
            </a:r>
          </a:p>
          <a:p>
            <a:r>
              <a:rPr lang="en-GB" sz="1400" b="0" dirty="0" err="1">
                <a:solidFill>
                  <a:srgbClr val="F8F8F2"/>
                </a:solidFill>
                <a:effectLst/>
                <a:latin typeface="Menlo" panose="020B0609030804020204" pitchFamily="49" charset="0"/>
              </a:rPr>
              <a:t>myDog.</a:t>
            </a:r>
            <a:r>
              <a:rPr lang="en-GB" sz="1400" b="0" dirty="0" err="1">
                <a:solidFill>
                  <a:srgbClr val="A6E22E"/>
                </a:solidFill>
                <a:effectLst/>
                <a:latin typeface="Menlo" panose="020B0609030804020204" pitchFamily="49" charset="0"/>
              </a:rPr>
              <a:t>animalSound</a:t>
            </a:r>
            <a:r>
              <a:rPr lang="en-GB" sz="1400" b="0" dirty="0">
                <a:solidFill>
                  <a:srgbClr val="F8F8F2"/>
                </a:solidFill>
                <a:effectLst/>
                <a:latin typeface="Menlo" panose="020B0609030804020204" pitchFamily="49" charset="0"/>
              </a:rPr>
              <a:t>();</a:t>
            </a:r>
          </a:p>
          <a:p>
            <a:r>
              <a:rPr lang="en-GB" sz="1400" b="0" dirty="0">
                <a:solidFill>
                  <a:srgbClr val="F92672"/>
                </a:solidFill>
                <a:effectLst/>
                <a:latin typeface="Menlo" panose="020B0609030804020204" pitchFamily="49" charset="0"/>
              </a:rPr>
              <a:t>return</a:t>
            </a:r>
            <a:r>
              <a:rPr lang="en-GB" sz="1400" b="0" dirty="0">
                <a:solidFill>
                  <a:srgbClr val="F8F8F2"/>
                </a:solidFill>
                <a:effectLst/>
                <a:latin typeface="Menlo" panose="020B0609030804020204" pitchFamily="49" charset="0"/>
              </a:rPr>
              <a:t> </a:t>
            </a:r>
            <a:r>
              <a:rPr lang="en-GB" sz="1400" b="0" dirty="0">
                <a:solidFill>
                  <a:srgbClr val="AE81FF"/>
                </a:solidFill>
                <a:effectLst/>
                <a:latin typeface="Menlo" panose="020B0609030804020204" pitchFamily="49" charset="0"/>
              </a:rPr>
              <a:t>0</a:t>
            </a:r>
            <a:r>
              <a:rPr lang="en-GB" sz="1400" b="0" dirty="0">
                <a:solidFill>
                  <a:srgbClr val="F8F8F2"/>
                </a:solidFill>
                <a:effectLst/>
                <a:latin typeface="Menlo" panose="020B0609030804020204" pitchFamily="49" charset="0"/>
              </a:rPr>
              <a:t>;</a:t>
            </a:r>
          </a:p>
          <a:p>
            <a:r>
              <a:rPr lang="en-GB" sz="1400" b="0" dirty="0">
                <a:solidFill>
                  <a:srgbClr val="F8F8F2"/>
                </a:solidFill>
                <a:effectLst/>
                <a:latin typeface="Menlo" panose="020B0609030804020204" pitchFamily="49" charset="0"/>
              </a:rPr>
              <a:t>} </a:t>
            </a:r>
          </a:p>
          <a:p>
            <a:endParaRPr lang="en-GB" sz="1400" b="0" dirty="0">
              <a:solidFill>
                <a:srgbClr val="F8F8F2"/>
              </a:solidFill>
              <a:effectLst/>
              <a:latin typeface="Menlo" panose="020B0609030804020204" pitchFamily="49" charset="0"/>
            </a:endParaRPr>
          </a:p>
        </p:txBody>
      </p:sp>
      <p:sp>
        <p:nvSpPr>
          <p:cNvPr id="6" name="TextBox 5">
            <a:extLst>
              <a:ext uri="{FF2B5EF4-FFF2-40B4-BE49-F238E27FC236}">
                <a16:creationId xmlns:a16="http://schemas.microsoft.com/office/drawing/2014/main" id="{EA38FACF-DA6C-93C7-F3A2-9C531463FF5A}"/>
              </a:ext>
            </a:extLst>
          </p:cNvPr>
          <p:cNvSpPr txBox="1"/>
          <p:nvPr/>
        </p:nvSpPr>
        <p:spPr>
          <a:xfrm>
            <a:off x="8729661" y="3862197"/>
            <a:ext cx="3236539" cy="1200329"/>
          </a:xfrm>
          <a:prstGeom prst="rect">
            <a:avLst/>
          </a:prstGeom>
          <a:solidFill>
            <a:srgbClr val="E9E5DC"/>
          </a:solidFill>
          <a:ln w="25400">
            <a:solidFill>
              <a:srgbClr val="FF0000"/>
            </a:solidFill>
          </a:ln>
        </p:spPr>
        <p:txBody>
          <a:bodyPr wrap="square">
            <a:spAutoFit/>
          </a:bodyPr>
          <a:lstStyle/>
          <a:p>
            <a:r>
              <a:rPr lang="en-US" dirty="0">
                <a:solidFill>
                  <a:srgbClr val="002060"/>
                </a:solidFill>
              </a:rPr>
              <a:t>$ ./</a:t>
            </a:r>
            <a:r>
              <a:rPr lang="en-US" dirty="0" err="1">
                <a:solidFill>
                  <a:srgbClr val="002060"/>
                </a:solidFill>
              </a:rPr>
              <a:t>soln</a:t>
            </a:r>
            <a:endParaRPr lang="en-US" dirty="0">
              <a:solidFill>
                <a:srgbClr val="002060"/>
              </a:solidFill>
            </a:endParaRPr>
          </a:p>
          <a:p>
            <a:r>
              <a:rPr lang="en-US" dirty="0">
                <a:solidFill>
                  <a:srgbClr val="002060"/>
                </a:solidFill>
              </a:rPr>
              <a:t>The animal makes a sound</a:t>
            </a:r>
          </a:p>
          <a:p>
            <a:r>
              <a:rPr lang="en-US" dirty="0">
                <a:solidFill>
                  <a:srgbClr val="002060"/>
                </a:solidFill>
              </a:rPr>
              <a:t>The pig says: </a:t>
            </a:r>
            <a:r>
              <a:rPr lang="en-US" dirty="0" err="1">
                <a:solidFill>
                  <a:srgbClr val="002060"/>
                </a:solidFill>
              </a:rPr>
              <a:t>weee</a:t>
            </a:r>
            <a:endParaRPr lang="en-US" dirty="0">
              <a:solidFill>
                <a:srgbClr val="002060"/>
              </a:solidFill>
            </a:endParaRPr>
          </a:p>
          <a:p>
            <a:r>
              <a:rPr lang="en-US" dirty="0">
                <a:solidFill>
                  <a:srgbClr val="002060"/>
                </a:solidFill>
              </a:rPr>
              <a:t>The dog says: woof</a:t>
            </a:r>
          </a:p>
        </p:txBody>
      </p:sp>
    </p:spTree>
    <p:extLst>
      <p:ext uri="{BB962C8B-B14F-4D97-AF65-F5344CB8AC3E}">
        <p14:creationId xmlns:p14="http://schemas.microsoft.com/office/powerpoint/2010/main" val="264259578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76BE46-0B39-5FF6-0DD6-075E93D76A05}"/>
              </a:ext>
            </a:extLst>
          </p:cNvPr>
          <p:cNvSpPr>
            <a:spLocks noGrp="1"/>
          </p:cNvSpPr>
          <p:nvPr>
            <p:ph idx="1"/>
          </p:nvPr>
        </p:nvSpPr>
        <p:spPr>
          <a:xfrm>
            <a:off x="913795" y="1545837"/>
            <a:ext cx="10353762" cy="4899208"/>
          </a:xfrm>
        </p:spPr>
        <p:txBody>
          <a:bodyPr>
            <a:noAutofit/>
          </a:bodyPr>
          <a:lstStyle/>
          <a:p>
            <a:r>
              <a:rPr lang="en-US" sz="1600" b="1" dirty="0"/>
              <a:t>Create a class called Country with attributes:</a:t>
            </a:r>
          </a:p>
          <a:p>
            <a:endParaRPr lang="en-US" sz="1600" b="1" dirty="0"/>
          </a:p>
          <a:p>
            <a:pPr lvl="1"/>
            <a:r>
              <a:rPr lang="en-US" sz="1600" b="1" dirty="0"/>
              <a:t>Population, size, national language</a:t>
            </a:r>
          </a:p>
          <a:p>
            <a:endParaRPr lang="en-US" sz="1600" b="1" dirty="0"/>
          </a:p>
          <a:p>
            <a:r>
              <a:rPr lang="en-US" sz="1600" b="1" dirty="0"/>
              <a:t>Include a method called Greet, which outputs “Hello!”</a:t>
            </a:r>
          </a:p>
          <a:p>
            <a:pPr marL="0" indent="0">
              <a:buNone/>
            </a:pPr>
            <a:endParaRPr lang="en-US" sz="1600" b="1" dirty="0"/>
          </a:p>
          <a:p>
            <a:r>
              <a:rPr lang="en-US" sz="1600" b="1" dirty="0"/>
              <a:t>In main(), create objects from the country class called: UK, France, Spain</a:t>
            </a:r>
          </a:p>
          <a:p>
            <a:endParaRPr lang="en-US" sz="1600" b="1" dirty="0"/>
          </a:p>
          <a:p>
            <a:r>
              <a:rPr lang="en-US" sz="1600" b="1" dirty="0"/>
              <a:t>Use constructors to </a:t>
            </a:r>
            <a:r>
              <a:rPr lang="en-US" sz="1600" b="1" dirty="0" err="1"/>
              <a:t>initialise</a:t>
            </a:r>
            <a:r>
              <a:rPr lang="en-US" sz="1600" b="1" dirty="0"/>
              <a:t> the attributes mentioned above</a:t>
            </a:r>
          </a:p>
          <a:p>
            <a:endParaRPr lang="en-US" sz="1600" b="1" dirty="0"/>
          </a:p>
          <a:p>
            <a:r>
              <a:rPr lang="en-US" sz="1600" b="1" dirty="0"/>
              <a:t>Print all attributes and run Greet</a:t>
            </a:r>
          </a:p>
          <a:p>
            <a:endParaRPr lang="en-US" sz="1600" b="1" dirty="0"/>
          </a:p>
          <a:p>
            <a:r>
              <a:rPr lang="en-US" sz="1600" b="1" dirty="0"/>
              <a:t>Bonus: inside Greet include an ‘if’ statement that changes language based on the national language</a:t>
            </a:r>
          </a:p>
          <a:p>
            <a:endParaRPr lang="en-GB" sz="1600" b="1" dirty="0"/>
          </a:p>
        </p:txBody>
      </p:sp>
      <p:sp>
        <p:nvSpPr>
          <p:cNvPr id="4" name="Title 1">
            <a:extLst>
              <a:ext uri="{FF2B5EF4-FFF2-40B4-BE49-F238E27FC236}">
                <a16:creationId xmlns:a16="http://schemas.microsoft.com/office/drawing/2014/main" id="{A03BFD94-03E5-4634-47EA-498A2E44BF58}"/>
              </a:ext>
            </a:extLst>
          </p:cNvPr>
          <p:cNvSpPr>
            <a:spLocks noGrp="1"/>
          </p:cNvSpPr>
          <p:nvPr>
            <p:ph type="title"/>
          </p:nvPr>
        </p:nvSpPr>
        <p:spPr>
          <a:xfrm>
            <a:off x="913795" y="230458"/>
            <a:ext cx="10353762" cy="1257300"/>
          </a:xfrm>
        </p:spPr>
        <p:txBody>
          <a:bodyPr/>
          <a:lstStyle/>
          <a:p>
            <a:r>
              <a:rPr lang="en-GB" dirty="0"/>
              <a:t>Challenge Eight</a:t>
            </a:r>
          </a:p>
        </p:txBody>
      </p:sp>
      <p:sp>
        <p:nvSpPr>
          <p:cNvPr id="5" name="Rounded Rectangle 4">
            <a:extLst>
              <a:ext uri="{FF2B5EF4-FFF2-40B4-BE49-F238E27FC236}">
                <a16:creationId xmlns:a16="http://schemas.microsoft.com/office/drawing/2014/main" id="{A915CF15-BA85-CDE0-E096-5D1021BAB13E}"/>
              </a:ext>
            </a:extLst>
          </p:cNvPr>
          <p:cNvSpPr/>
          <p:nvPr/>
        </p:nvSpPr>
        <p:spPr>
          <a:xfrm>
            <a:off x="2770908" y="288537"/>
            <a:ext cx="6719455" cy="1069456"/>
          </a:xfrm>
          <a:prstGeom prst="roundRect">
            <a:avLst/>
          </a:prstGeom>
          <a:no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29621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dissolve">
                                      <p:cBhvr>
                                        <p:cTn id="7" dur="500"/>
                                        <p:tgtEl>
                                          <p:spTgt spid="3">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animEffect transition="in" filter="dissolve">
                                      <p:cBhvr>
                                        <p:cTn id="12" dur="500"/>
                                        <p:tgtEl>
                                          <p:spTgt spid="3">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animEffect transition="in" filter="dissolve">
                                      <p:cBhvr>
                                        <p:cTn id="17" dur="500"/>
                                        <p:tgtEl>
                                          <p:spTgt spid="3">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10" end="10"/>
                                            </p:txEl>
                                          </p:spTgt>
                                        </p:tgtEl>
                                        <p:attrNameLst>
                                          <p:attrName>style.visibility</p:attrName>
                                        </p:attrNameLst>
                                      </p:cBhvr>
                                      <p:to>
                                        <p:strVal val="visible"/>
                                      </p:to>
                                    </p:set>
                                    <p:animEffect transition="in" filter="dissolve">
                                      <p:cBhvr>
                                        <p:cTn id="22" dur="500"/>
                                        <p:tgtEl>
                                          <p:spTgt spid="3">
                                            <p:txEl>
                                              <p:pRg st="10" end="1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12" end="12"/>
                                            </p:txEl>
                                          </p:spTgt>
                                        </p:tgtEl>
                                        <p:attrNameLst>
                                          <p:attrName>style.visibility</p:attrName>
                                        </p:attrNameLst>
                                      </p:cBhvr>
                                      <p:to>
                                        <p:strVal val="visible"/>
                                      </p:to>
                                    </p:set>
                                    <p:animEffect transition="in" filter="dissolve">
                                      <p:cBhvr>
                                        <p:cTn id="2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6F3D45-2D8E-48AF-5321-05B4A7F8CF3E}"/>
              </a:ext>
            </a:extLst>
          </p:cNvPr>
          <p:cNvSpPr>
            <a:spLocks noGrp="1"/>
          </p:cNvSpPr>
          <p:nvPr>
            <p:ph idx="1"/>
          </p:nvPr>
        </p:nvSpPr>
        <p:spPr/>
        <p:txBody>
          <a:bodyPr/>
          <a:lstStyle/>
          <a:p>
            <a:pPr>
              <a:lnSpc>
                <a:spcPct val="150000"/>
              </a:lnSpc>
            </a:pPr>
            <a:r>
              <a:rPr lang="en-US" sz="2800" dirty="0"/>
              <a:t>History, general concepts</a:t>
            </a:r>
          </a:p>
          <a:p>
            <a:pPr>
              <a:lnSpc>
                <a:spcPct val="150000"/>
              </a:lnSpc>
            </a:pPr>
            <a:r>
              <a:rPr lang="en-US" sz="2800" dirty="0"/>
              <a:t>Quick example</a:t>
            </a:r>
          </a:p>
          <a:p>
            <a:pPr>
              <a:lnSpc>
                <a:spcPct val="150000"/>
              </a:lnSpc>
            </a:pPr>
            <a:r>
              <a:rPr lang="en-US" sz="2800" dirty="0"/>
              <a:t>Other examples</a:t>
            </a:r>
          </a:p>
          <a:p>
            <a:pPr>
              <a:lnSpc>
                <a:spcPct val="150000"/>
              </a:lnSpc>
            </a:pPr>
            <a:r>
              <a:rPr lang="en-US" sz="2800" dirty="0"/>
              <a:t>Markov Chains</a:t>
            </a:r>
          </a:p>
          <a:p>
            <a:endParaRPr lang="en-GB" dirty="0"/>
          </a:p>
        </p:txBody>
      </p:sp>
      <p:sp>
        <p:nvSpPr>
          <p:cNvPr id="4" name="Title 1">
            <a:extLst>
              <a:ext uri="{FF2B5EF4-FFF2-40B4-BE49-F238E27FC236}">
                <a16:creationId xmlns:a16="http://schemas.microsoft.com/office/drawing/2014/main" id="{3E8F75BA-4886-9407-C244-61A1E90E81E5}"/>
              </a:ext>
            </a:extLst>
          </p:cNvPr>
          <p:cNvSpPr>
            <a:spLocks noGrp="1"/>
          </p:cNvSpPr>
          <p:nvPr>
            <p:ph type="title"/>
          </p:nvPr>
        </p:nvSpPr>
        <p:spPr>
          <a:xfrm>
            <a:off x="913795" y="230458"/>
            <a:ext cx="10353762" cy="1257300"/>
          </a:xfrm>
        </p:spPr>
        <p:txBody>
          <a:bodyPr/>
          <a:lstStyle/>
          <a:p>
            <a:r>
              <a:rPr lang="en-GB" b="1" u="sng" dirty="0"/>
              <a:t>Monte Carlo Methods</a:t>
            </a:r>
          </a:p>
        </p:txBody>
      </p:sp>
      <p:sp>
        <p:nvSpPr>
          <p:cNvPr id="5" name="Rounded Rectangle 4">
            <a:extLst>
              <a:ext uri="{FF2B5EF4-FFF2-40B4-BE49-F238E27FC236}">
                <a16:creationId xmlns:a16="http://schemas.microsoft.com/office/drawing/2014/main" id="{CC051F24-49CD-4788-7463-D192F6334EB8}"/>
              </a:ext>
            </a:extLst>
          </p:cNvPr>
          <p:cNvSpPr/>
          <p:nvPr/>
        </p:nvSpPr>
        <p:spPr>
          <a:xfrm>
            <a:off x="3392129" y="230458"/>
            <a:ext cx="5412657" cy="1257300"/>
          </a:xfrm>
          <a:prstGeom prst="roundRect">
            <a:avLst/>
          </a:prstGeom>
          <a:noFill/>
          <a:ln w="317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851234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97BC7-8D46-98B6-3DFF-C57F9A27C695}"/>
              </a:ext>
            </a:extLst>
          </p:cNvPr>
          <p:cNvSpPr>
            <a:spLocks noGrp="1"/>
          </p:cNvSpPr>
          <p:nvPr>
            <p:ph type="title"/>
          </p:nvPr>
        </p:nvSpPr>
        <p:spPr/>
        <p:txBody>
          <a:bodyPr/>
          <a:lstStyle/>
          <a:p>
            <a:r>
              <a:rPr lang="en-GB" dirty="0"/>
              <a:t>Monte Carlo History</a:t>
            </a:r>
          </a:p>
        </p:txBody>
      </p:sp>
      <p:sp>
        <p:nvSpPr>
          <p:cNvPr id="3" name="Content Placeholder 2">
            <a:extLst>
              <a:ext uri="{FF2B5EF4-FFF2-40B4-BE49-F238E27FC236}">
                <a16:creationId xmlns:a16="http://schemas.microsoft.com/office/drawing/2014/main" id="{2D74ACC8-3139-6011-C2B9-49651F1E47D8}"/>
              </a:ext>
            </a:extLst>
          </p:cNvPr>
          <p:cNvSpPr>
            <a:spLocks noGrp="1"/>
          </p:cNvSpPr>
          <p:nvPr>
            <p:ph idx="1"/>
          </p:nvPr>
        </p:nvSpPr>
        <p:spPr>
          <a:xfrm>
            <a:off x="681567" y="2059785"/>
            <a:ext cx="4949976" cy="4297472"/>
          </a:xfrm>
        </p:spPr>
        <p:txBody>
          <a:bodyPr>
            <a:normAutofit fontScale="70000" lnSpcReduction="20000"/>
          </a:bodyPr>
          <a:lstStyle/>
          <a:p>
            <a:r>
              <a:rPr lang="en-GB" dirty="0"/>
              <a:t>Initially created by Stanislaw </a:t>
            </a:r>
            <a:r>
              <a:rPr lang="en-GB" dirty="0" err="1"/>
              <a:t>Ulam</a:t>
            </a:r>
            <a:r>
              <a:rPr lang="en-GB" dirty="0"/>
              <a:t>, Polish-American scientist</a:t>
            </a:r>
          </a:p>
          <a:p>
            <a:endParaRPr lang="en-GB" dirty="0"/>
          </a:p>
          <a:p>
            <a:r>
              <a:rPr lang="en-GB" dirty="0"/>
              <a:t>While ill, he wanted to know the probability of winning a game of solitaire</a:t>
            </a:r>
          </a:p>
          <a:p>
            <a:endParaRPr lang="en-GB" dirty="0"/>
          </a:p>
          <a:p>
            <a:r>
              <a:rPr lang="en-GB" dirty="0"/>
              <a:t>Finding the pure calculations too hard, he adopted a statistical approach</a:t>
            </a:r>
          </a:p>
          <a:p>
            <a:endParaRPr lang="en-GB" dirty="0"/>
          </a:p>
          <a:p>
            <a:r>
              <a:rPr lang="en-GB" dirty="0"/>
              <a:t>Playing the game would take too long, so he asked von Neumann to simulate it on an early (huge) computer</a:t>
            </a:r>
          </a:p>
          <a:p>
            <a:endParaRPr lang="en-GB" dirty="0"/>
          </a:p>
        </p:txBody>
      </p:sp>
      <p:pic>
        <p:nvPicPr>
          <p:cNvPr id="4" name="Picture 2" descr="Klondike (solitaire) - Wikipedia">
            <a:hlinkClick r:id="rId2"/>
            <a:extLst>
              <a:ext uri="{FF2B5EF4-FFF2-40B4-BE49-F238E27FC236}">
                <a16:creationId xmlns:a16="http://schemas.microsoft.com/office/drawing/2014/main" id="{7433D459-F302-21A8-2010-EC8E11AB7B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3918" y="2322868"/>
            <a:ext cx="5599275" cy="3188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7605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dissolv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 calcmode="lin" valueType="num">
                                      <p:cBhvr additive="base">
                                        <p:cTn id="1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03571-226E-2C0A-C6F0-C74210100175}"/>
              </a:ext>
            </a:extLst>
          </p:cNvPr>
          <p:cNvSpPr>
            <a:spLocks noGrp="1"/>
          </p:cNvSpPr>
          <p:nvPr>
            <p:ph type="title"/>
          </p:nvPr>
        </p:nvSpPr>
        <p:spPr/>
        <p:txBody>
          <a:bodyPr/>
          <a:lstStyle/>
          <a:p>
            <a:r>
              <a:rPr lang="en-GB" dirty="0"/>
              <a:t>Monte Carlo History</a:t>
            </a:r>
          </a:p>
        </p:txBody>
      </p:sp>
      <p:sp>
        <p:nvSpPr>
          <p:cNvPr id="3" name="Content Placeholder 2">
            <a:extLst>
              <a:ext uri="{FF2B5EF4-FFF2-40B4-BE49-F238E27FC236}">
                <a16:creationId xmlns:a16="http://schemas.microsoft.com/office/drawing/2014/main" id="{37764A86-13B7-D0A1-2646-0EDC03CBA98E}"/>
              </a:ext>
            </a:extLst>
          </p:cNvPr>
          <p:cNvSpPr>
            <a:spLocks noGrp="1"/>
          </p:cNvSpPr>
          <p:nvPr>
            <p:ph idx="1"/>
          </p:nvPr>
        </p:nvSpPr>
        <p:spPr>
          <a:xfrm>
            <a:off x="0" y="2076450"/>
            <a:ext cx="5545399" cy="4235860"/>
          </a:xfrm>
        </p:spPr>
        <p:txBody>
          <a:bodyPr>
            <a:normAutofit fontScale="70000" lnSpcReduction="20000"/>
          </a:bodyPr>
          <a:lstStyle/>
          <a:p>
            <a:r>
              <a:rPr lang="en-US" dirty="0"/>
              <a:t>The Monte Carlo Method is a mathematical technique used to estimate the outcomes of an uncertain event</a:t>
            </a:r>
          </a:p>
          <a:p>
            <a:endParaRPr lang="en-US" dirty="0"/>
          </a:p>
          <a:p>
            <a:r>
              <a:rPr lang="en-US" dirty="0"/>
              <a:t>Developed during WWII in relation to the Manhattan project</a:t>
            </a:r>
          </a:p>
          <a:p>
            <a:endParaRPr lang="en-US" dirty="0"/>
          </a:p>
          <a:p>
            <a:r>
              <a:rPr lang="en-US" dirty="0"/>
              <a:t>Named after the Monte Carlo Casino, frequented by </a:t>
            </a:r>
            <a:r>
              <a:rPr lang="en-US" dirty="0" err="1"/>
              <a:t>Ulam’s</a:t>
            </a:r>
            <a:r>
              <a:rPr lang="en-US" dirty="0"/>
              <a:t> uncle, as chance is important to the modelling approach</a:t>
            </a:r>
          </a:p>
          <a:p>
            <a:endParaRPr lang="en-US" dirty="0"/>
          </a:p>
          <a:p>
            <a:r>
              <a:rPr lang="en-US" dirty="0"/>
              <a:t>Idea: use random sampling of inputs to explore outputs complex systems</a:t>
            </a:r>
          </a:p>
          <a:p>
            <a:endParaRPr lang="en-GB" dirty="0"/>
          </a:p>
        </p:txBody>
      </p:sp>
      <p:pic>
        <p:nvPicPr>
          <p:cNvPr id="4" name="Picture 8" descr="1 Credit Dyson">
            <a:extLst>
              <a:ext uri="{FF2B5EF4-FFF2-40B4-BE49-F238E27FC236}">
                <a16:creationId xmlns:a16="http://schemas.microsoft.com/office/drawing/2014/main" id="{D5CAED78-E56F-CAD5-5C39-3BFC4810D4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1182" y="2093976"/>
            <a:ext cx="5969000" cy="40894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descr="Enrico Fermi – Biographical - NobelPrize.org">
            <a:hlinkClick r:id="rId3"/>
            <a:extLst>
              <a:ext uri="{FF2B5EF4-FFF2-40B4-BE49-F238E27FC236}">
                <a16:creationId xmlns:a16="http://schemas.microsoft.com/office/drawing/2014/main" id="{69EC7E63-E4F5-F5E8-2251-30734BE4BD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93829" y="143287"/>
            <a:ext cx="1567626" cy="219602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90630ED0-747B-2676-5B9D-7E403589972A}"/>
              </a:ext>
            </a:extLst>
          </p:cNvPr>
          <p:cNvCxnSpPr>
            <a:cxnSpLocks/>
          </p:cNvCxnSpPr>
          <p:nvPr/>
        </p:nvCxnSpPr>
        <p:spPr>
          <a:xfrm flipH="1">
            <a:off x="6899005" y="1706353"/>
            <a:ext cx="570104" cy="1162870"/>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3B8E1E0D-FC84-4339-04B0-D158506E9E67}"/>
              </a:ext>
            </a:extLst>
          </p:cNvPr>
          <p:cNvSpPr txBox="1"/>
          <p:nvPr/>
        </p:nvSpPr>
        <p:spPr>
          <a:xfrm>
            <a:off x="6767320" y="1392334"/>
            <a:ext cx="1768929" cy="646331"/>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sz="1800" dirty="0"/>
              <a:t>John von Neumann</a:t>
            </a:r>
          </a:p>
        </p:txBody>
      </p:sp>
      <p:cxnSp>
        <p:nvCxnSpPr>
          <p:cNvPr id="8" name="Straight Arrow Connector 7">
            <a:extLst>
              <a:ext uri="{FF2B5EF4-FFF2-40B4-BE49-F238E27FC236}">
                <a16:creationId xmlns:a16="http://schemas.microsoft.com/office/drawing/2014/main" id="{26A3EB0E-0715-ACCB-C7AB-1833BB15D8F1}"/>
              </a:ext>
            </a:extLst>
          </p:cNvPr>
          <p:cNvCxnSpPr>
            <a:cxnSpLocks/>
          </p:cNvCxnSpPr>
          <p:nvPr/>
        </p:nvCxnSpPr>
        <p:spPr>
          <a:xfrm>
            <a:off x="9046821" y="1977109"/>
            <a:ext cx="289821" cy="830135"/>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8A9D9B0-30CA-2756-038D-E74046F6665F}"/>
              </a:ext>
            </a:extLst>
          </p:cNvPr>
          <p:cNvSpPr txBox="1"/>
          <p:nvPr/>
        </p:nvSpPr>
        <p:spPr>
          <a:xfrm>
            <a:off x="8475769" y="1392334"/>
            <a:ext cx="1224161" cy="646331"/>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sz="1800" dirty="0"/>
              <a:t>Stanislaw </a:t>
            </a:r>
            <a:r>
              <a:rPr lang="en-US" sz="1800" dirty="0" err="1"/>
              <a:t>Ulam</a:t>
            </a:r>
            <a:endParaRPr lang="en-US" sz="1800" dirty="0"/>
          </a:p>
        </p:txBody>
      </p:sp>
      <p:cxnSp>
        <p:nvCxnSpPr>
          <p:cNvPr id="10" name="Straight Arrow Connector 9">
            <a:extLst>
              <a:ext uri="{FF2B5EF4-FFF2-40B4-BE49-F238E27FC236}">
                <a16:creationId xmlns:a16="http://schemas.microsoft.com/office/drawing/2014/main" id="{6A29C917-612F-FA9B-94D5-1835457D02CD}"/>
              </a:ext>
            </a:extLst>
          </p:cNvPr>
          <p:cNvCxnSpPr>
            <a:cxnSpLocks/>
          </p:cNvCxnSpPr>
          <p:nvPr/>
        </p:nvCxnSpPr>
        <p:spPr>
          <a:xfrm>
            <a:off x="9950626" y="751750"/>
            <a:ext cx="712458" cy="181655"/>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2AE61BC-71A6-7F02-19FC-0E5F4C372F51}"/>
              </a:ext>
            </a:extLst>
          </p:cNvPr>
          <p:cNvSpPr txBox="1"/>
          <p:nvPr/>
        </p:nvSpPr>
        <p:spPr>
          <a:xfrm>
            <a:off x="8864628" y="166975"/>
            <a:ext cx="1224161" cy="646331"/>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r>
              <a:rPr lang="en-US" sz="1800" dirty="0"/>
              <a:t>Enrico Fermi</a:t>
            </a:r>
          </a:p>
        </p:txBody>
      </p:sp>
    </p:spTree>
    <p:extLst>
      <p:ext uri="{BB962C8B-B14F-4D97-AF65-F5344CB8AC3E}">
        <p14:creationId xmlns:p14="http://schemas.microsoft.com/office/powerpoint/2010/main" val="4117590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par>
                                <p:cTn id="8" presetID="9"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dissolv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dissolve">
                                      <p:cBhvr>
                                        <p:cTn id="15" dur="500"/>
                                        <p:tgtEl>
                                          <p:spTgt spid="9"/>
                                        </p:tgtEl>
                                      </p:cBhvr>
                                    </p:animEffect>
                                  </p:childTnLst>
                                </p:cTn>
                              </p:par>
                              <p:par>
                                <p:cTn id="16" presetID="9"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dissolv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dissolve">
                                      <p:cBhvr>
                                        <p:cTn id="23" dur="500"/>
                                        <p:tgtEl>
                                          <p:spTgt spid="11"/>
                                        </p:tgtEl>
                                      </p:cBhvr>
                                    </p:animEffect>
                                  </p:childTnLst>
                                </p:cTn>
                              </p:par>
                              <p:par>
                                <p:cTn id="24" presetID="9" presetClass="entr" presetSubtype="0" fill="hold"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dissolve">
                                      <p:cBhvr>
                                        <p:cTn id="2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1"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FF84D-DB7A-A674-BA15-EE2F330BE245}"/>
              </a:ext>
            </a:extLst>
          </p:cNvPr>
          <p:cNvSpPr>
            <a:spLocks noGrp="1"/>
          </p:cNvSpPr>
          <p:nvPr>
            <p:ph type="title"/>
          </p:nvPr>
        </p:nvSpPr>
        <p:spPr>
          <a:xfrm>
            <a:off x="250118" y="230458"/>
            <a:ext cx="4882321" cy="1257300"/>
          </a:xfrm>
        </p:spPr>
        <p:txBody>
          <a:bodyPr/>
          <a:lstStyle/>
          <a:p>
            <a:pPr algn="l"/>
            <a:r>
              <a:rPr lang="en-US" sz="4000" dirty="0"/>
              <a:t>Monte Carlo History</a:t>
            </a:r>
            <a:endParaRPr lang="en-GB" dirty="0"/>
          </a:p>
        </p:txBody>
      </p:sp>
      <p:sp>
        <p:nvSpPr>
          <p:cNvPr id="3" name="Content Placeholder 2">
            <a:extLst>
              <a:ext uri="{FF2B5EF4-FFF2-40B4-BE49-F238E27FC236}">
                <a16:creationId xmlns:a16="http://schemas.microsoft.com/office/drawing/2014/main" id="{72A5FF07-6FDB-1E55-2AE5-3BBD2E4DD9C1}"/>
              </a:ext>
            </a:extLst>
          </p:cNvPr>
          <p:cNvSpPr>
            <a:spLocks noGrp="1"/>
          </p:cNvSpPr>
          <p:nvPr>
            <p:ph idx="1"/>
          </p:nvPr>
        </p:nvSpPr>
        <p:spPr>
          <a:xfrm>
            <a:off x="486092" y="1718206"/>
            <a:ext cx="4646347" cy="4469117"/>
          </a:xfrm>
        </p:spPr>
        <p:txBody>
          <a:bodyPr>
            <a:normAutofit fontScale="62500" lnSpcReduction="20000"/>
          </a:bodyPr>
          <a:lstStyle/>
          <a:p>
            <a:r>
              <a:rPr lang="en-US" sz="2800" dirty="0"/>
              <a:t>The challenge of constructing the atom bomb involved </a:t>
            </a:r>
            <a:r>
              <a:rPr lang="en-US" sz="2800" b="1" dirty="0"/>
              <a:t>neutron diffusion </a:t>
            </a:r>
          </a:p>
          <a:p>
            <a:endParaRPr lang="en-US" sz="2800" dirty="0"/>
          </a:p>
          <a:p>
            <a:r>
              <a:rPr lang="en-US" sz="2800" dirty="0"/>
              <a:t>Too challenging to be addressed analytically, needed a numerical approach</a:t>
            </a:r>
          </a:p>
          <a:p>
            <a:endParaRPr lang="en-US" sz="2800" dirty="0"/>
          </a:p>
          <a:p>
            <a:r>
              <a:rPr lang="en-US" sz="2800" dirty="0"/>
              <a:t>Some of the first computers tried an exhaustive numerical approach (plug in many numbers into the equation and calculate the result), but this was too slow due to high dimensionality of the problem</a:t>
            </a:r>
          </a:p>
          <a:p>
            <a:endParaRPr lang="en-US" sz="2800" dirty="0"/>
          </a:p>
          <a:p>
            <a:r>
              <a:rPr lang="en-US" sz="2800" dirty="0"/>
              <a:t>Monte Carlo methods were found to be remarkably successful</a:t>
            </a:r>
          </a:p>
          <a:p>
            <a:endParaRPr lang="en-GB" dirty="0"/>
          </a:p>
        </p:txBody>
      </p:sp>
      <p:pic>
        <p:nvPicPr>
          <p:cNvPr id="4" name="Picture 2" descr="MANIAC computer with covers removed - CHM Revolution">
            <a:extLst>
              <a:ext uri="{FF2B5EF4-FFF2-40B4-BE49-F238E27FC236}">
                <a16:creationId xmlns:a16="http://schemas.microsoft.com/office/drawing/2014/main" id="{EA020A2B-51A6-6657-1946-2E746699EC3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520" r="15068" b="1"/>
          <a:stretch/>
        </p:blipFill>
        <p:spPr bwMode="auto">
          <a:xfrm>
            <a:off x="5913123" y="10"/>
            <a:ext cx="6278877" cy="6857990"/>
          </a:xfrm>
          <a:custGeom>
            <a:avLst/>
            <a:gdLst/>
            <a:ahLst/>
            <a:cxnLst/>
            <a:rect l="l" t="t" r="r" b="b"/>
            <a:pathLst>
              <a:path w="6278877" h="6858000">
                <a:moveTo>
                  <a:pt x="45571" y="0"/>
                </a:moveTo>
                <a:lnTo>
                  <a:pt x="6278877" y="0"/>
                </a:lnTo>
                <a:lnTo>
                  <a:pt x="6278877" y="6858000"/>
                </a:lnTo>
                <a:lnTo>
                  <a:pt x="3292307" y="6858000"/>
                </a:lnTo>
                <a:lnTo>
                  <a:pt x="3181525" y="6786980"/>
                </a:lnTo>
                <a:cubicBezTo>
                  <a:pt x="1262020" y="5490189"/>
                  <a:pt x="0" y="3294101"/>
                  <a:pt x="0" y="803252"/>
                </a:cubicBezTo>
                <a:cubicBezTo>
                  <a:pt x="0" y="554167"/>
                  <a:pt x="12619" y="308030"/>
                  <a:pt x="37255" y="65445"/>
                </a:cubicBezTo>
                <a:close/>
              </a:path>
            </a:pathLst>
          </a:custGeom>
          <a:noFill/>
          <a:extLst>
            <a:ext uri="{909E8E84-426E-40DD-AFC4-6F175D3DCCD1}">
              <a14:hiddenFill xmlns:a14="http://schemas.microsoft.com/office/drawing/2010/main">
                <a:solidFill>
                  <a:srgbClr val="FFFFFF"/>
                </a:solidFill>
              </a14:hiddenFill>
            </a:ext>
          </a:extLst>
        </p:spPr>
      </p:pic>
      <p:pic>
        <p:nvPicPr>
          <p:cNvPr id="5" name="Picture 2" descr="Feb. 1, 1951: TV Shows Atomic Blast, Live | WIRED">
            <a:extLst>
              <a:ext uri="{FF2B5EF4-FFF2-40B4-BE49-F238E27FC236}">
                <a16:creationId xmlns:a16="http://schemas.microsoft.com/office/drawing/2014/main" id="{0E4365ED-BE26-4FC5-B1ED-7D40790EAC6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4578" r="32216"/>
          <a:stretch/>
        </p:blipFill>
        <p:spPr bwMode="auto">
          <a:xfrm>
            <a:off x="5677149" y="3575580"/>
            <a:ext cx="2149435" cy="261174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CC5CE81-45E4-2DF4-6533-C7E011ACD704}"/>
              </a:ext>
            </a:extLst>
          </p:cNvPr>
          <p:cNvSpPr txBox="1"/>
          <p:nvPr/>
        </p:nvSpPr>
        <p:spPr>
          <a:xfrm>
            <a:off x="9526604" y="5771824"/>
            <a:ext cx="2026541" cy="830997"/>
          </a:xfrm>
          <a:prstGeom prst="rect">
            <a:avLst/>
          </a:prstGeom>
          <a:solidFill>
            <a:schemeClr val="tx1"/>
          </a:solidFill>
          <a:ln w="25400">
            <a:solidFill>
              <a:srgbClr val="00B0F0"/>
            </a:solidFill>
          </a:ln>
        </p:spPr>
        <p:txBody>
          <a:bodyPr wrap="square">
            <a:spAutoFit/>
          </a:bodyPr>
          <a:lstStyle>
            <a:defPPr>
              <a:defRPr lang="en-US"/>
            </a:defPPr>
            <a:lvl1pPr>
              <a:defRPr sz="2400">
                <a:solidFill>
                  <a:schemeClr val="bg1"/>
                </a:solidFill>
              </a:defRPr>
            </a:lvl1pPr>
          </a:lstStyle>
          <a:p>
            <a:pPr algn="ctr"/>
            <a:r>
              <a:rPr lang="en-US" dirty="0"/>
              <a:t>MANIAC Computer</a:t>
            </a:r>
          </a:p>
        </p:txBody>
      </p:sp>
    </p:spTree>
    <p:extLst>
      <p:ext uri="{BB962C8B-B14F-4D97-AF65-F5344CB8AC3E}">
        <p14:creationId xmlns:p14="http://schemas.microsoft.com/office/powerpoint/2010/main" val="156534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1DA01-D53B-3856-9A49-FF434F799714}"/>
              </a:ext>
            </a:extLst>
          </p:cNvPr>
          <p:cNvSpPr>
            <a:spLocks noGrp="1"/>
          </p:cNvSpPr>
          <p:nvPr>
            <p:ph type="title"/>
          </p:nvPr>
        </p:nvSpPr>
        <p:spPr/>
        <p:txBody>
          <a:bodyPr/>
          <a:lstStyle/>
          <a:p>
            <a:r>
              <a:rPr lang="en-GB" dirty="0"/>
              <a:t>Monte Carlo Basics</a:t>
            </a:r>
          </a:p>
        </p:txBody>
      </p:sp>
      <p:sp>
        <p:nvSpPr>
          <p:cNvPr id="3" name="Content Placeholder 2">
            <a:extLst>
              <a:ext uri="{FF2B5EF4-FFF2-40B4-BE49-F238E27FC236}">
                <a16:creationId xmlns:a16="http://schemas.microsoft.com/office/drawing/2014/main" id="{56710B25-1DBA-F622-EF99-DC73B38717EA}"/>
              </a:ext>
            </a:extLst>
          </p:cNvPr>
          <p:cNvSpPr>
            <a:spLocks noGrp="1"/>
          </p:cNvSpPr>
          <p:nvPr>
            <p:ph idx="1"/>
          </p:nvPr>
        </p:nvSpPr>
        <p:spPr>
          <a:xfrm>
            <a:off x="913795" y="1487757"/>
            <a:ext cx="10353762" cy="4985613"/>
          </a:xfrm>
        </p:spPr>
        <p:txBody>
          <a:bodyPr>
            <a:normAutofit/>
          </a:bodyPr>
          <a:lstStyle/>
          <a:p>
            <a:r>
              <a:rPr lang="en-GB" sz="1800" dirty="0"/>
              <a:t>A method of estimating the value of an unknown quantity using the principles of inferential statistics</a:t>
            </a:r>
          </a:p>
          <a:p>
            <a:endParaRPr lang="en-GB" sz="1800" dirty="0"/>
          </a:p>
          <a:p>
            <a:r>
              <a:rPr lang="en-GB" sz="1800" dirty="0"/>
              <a:t>Key concepts:</a:t>
            </a:r>
          </a:p>
          <a:p>
            <a:endParaRPr lang="en-GB" sz="1600" dirty="0"/>
          </a:p>
          <a:p>
            <a:pPr lvl="1"/>
            <a:r>
              <a:rPr lang="en-GB" sz="1400" dirty="0"/>
              <a:t>Population: the universe of possible examples</a:t>
            </a:r>
          </a:p>
          <a:p>
            <a:pPr lvl="1"/>
            <a:endParaRPr lang="en-GB" sz="1400" dirty="0"/>
          </a:p>
          <a:p>
            <a:pPr lvl="1"/>
            <a:r>
              <a:rPr lang="en-GB" sz="1400" dirty="0"/>
              <a:t>Sample: a proper subset of a population</a:t>
            </a:r>
          </a:p>
          <a:p>
            <a:pPr lvl="1"/>
            <a:endParaRPr lang="en-GB" sz="1400" dirty="0"/>
          </a:p>
          <a:p>
            <a:pPr lvl="1"/>
            <a:r>
              <a:rPr lang="en-GB" sz="1400" b="1" dirty="0"/>
              <a:t>A </a:t>
            </a:r>
            <a:r>
              <a:rPr lang="en-GB" sz="1400" b="1" dirty="0">
                <a:highlight>
                  <a:srgbClr val="FFFF00"/>
                </a:highlight>
              </a:rPr>
              <a:t>random</a:t>
            </a:r>
            <a:r>
              <a:rPr lang="en-GB" sz="1400" b="1" dirty="0"/>
              <a:t> sample tends to exhibit the same properties as the population from which it is drawn</a:t>
            </a:r>
          </a:p>
          <a:p>
            <a:pPr lvl="1"/>
            <a:endParaRPr lang="en-GB" sz="1400" b="1" dirty="0"/>
          </a:p>
          <a:p>
            <a:pPr lvl="1"/>
            <a:r>
              <a:rPr lang="en-GB" sz="1400" dirty="0"/>
              <a:t>Use the sample to infer the statistics of the population</a:t>
            </a:r>
          </a:p>
          <a:p>
            <a:pPr lvl="1"/>
            <a:endParaRPr lang="en-GB" sz="1400" dirty="0"/>
          </a:p>
          <a:p>
            <a:pPr lvl="1"/>
            <a:r>
              <a:rPr lang="en-GB" sz="1400" dirty="0"/>
              <a:t>As the variance of the population increases, the more samples are needed to reach the same degree of confidence</a:t>
            </a:r>
          </a:p>
          <a:p>
            <a:endParaRPr lang="en-GB" sz="1800" dirty="0"/>
          </a:p>
        </p:txBody>
      </p:sp>
    </p:spTree>
    <p:extLst>
      <p:ext uri="{BB962C8B-B14F-4D97-AF65-F5344CB8AC3E}">
        <p14:creationId xmlns:p14="http://schemas.microsoft.com/office/powerpoint/2010/main" val="3811217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dissolv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dissolve">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8" end="8"/>
                                            </p:txEl>
                                          </p:spTgt>
                                        </p:tgtEl>
                                        <p:attrNameLst>
                                          <p:attrName>style.visibility</p:attrName>
                                        </p:attrNameLst>
                                      </p:cBhvr>
                                      <p:to>
                                        <p:strVal val="visible"/>
                                      </p:to>
                                    </p:set>
                                    <p:animEffect transition="in" filter="dissolve">
                                      <p:cBhvr>
                                        <p:cTn id="22" dur="500"/>
                                        <p:tgtEl>
                                          <p:spTgt spid="3">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animEffect transition="in" filter="dissolve">
                                      <p:cBhvr>
                                        <p:cTn id="27" dur="500"/>
                                        <p:tgtEl>
                                          <p:spTgt spid="3">
                                            <p:txEl>
                                              <p:pRg st="10" end="1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
                                            <p:txEl>
                                              <p:pRg st="12" end="12"/>
                                            </p:txEl>
                                          </p:spTgt>
                                        </p:tgtEl>
                                        <p:attrNameLst>
                                          <p:attrName>style.visibility</p:attrName>
                                        </p:attrNameLst>
                                      </p:cBhvr>
                                      <p:to>
                                        <p:strVal val="visible"/>
                                      </p:to>
                                    </p:set>
                                    <p:animEffect transition="in" filter="dissolve">
                                      <p:cBhvr>
                                        <p:cTn id="32"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9CDC8-A5BD-6721-D5A1-BE9AFAE88E8D}"/>
              </a:ext>
            </a:extLst>
          </p:cNvPr>
          <p:cNvSpPr>
            <a:spLocks noGrp="1"/>
          </p:cNvSpPr>
          <p:nvPr>
            <p:ph type="title"/>
          </p:nvPr>
        </p:nvSpPr>
        <p:spPr/>
        <p:txBody>
          <a:bodyPr/>
          <a:lstStyle/>
          <a:p>
            <a:r>
              <a:rPr lang="en-GB" dirty="0"/>
              <a:t>Law of Large Numbers</a:t>
            </a:r>
          </a:p>
        </p:txBody>
      </p:sp>
      <p:sp>
        <p:nvSpPr>
          <p:cNvPr id="3" name="Content Placeholder 2">
            <a:extLst>
              <a:ext uri="{FF2B5EF4-FFF2-40B4-BE49-F238E27FC236}">
                <a16:creationId xmlns:a16="http://schemas.microsoft.com/office/drawing/2014/main" id="{9C111766-7199-4748-2419-80B9FD91BCC6}"/>
              </a:ext>
            </a:extLst>
          </p:cNvPr>
          <p:cNvSpPr>
            <a:spLocks noGrp="1"/>
          </p:cNvSpPr>
          <p:nvPr>
            <p:ph idx="1"/>
          </p:nvPr>
        </p:nvSpPr>
        <p:spPr>
          <a:xfrm>
            <a:off x="913795" y="2076450"/>
            <a:ext cx="4867271" cy="3714749"/>
          </a:xfrm>
        </p:spPr>
        <p:txBody>
          <a:bodyPr/>
          <a:lstStyle/>
          <a:p>
            <a:r>
              <a:rPr lang="en-GB" dirty="0"/>
              <a:t>Law of large numbers:</a:t>
            </a:r>
          </a:p>
          <a:p>
            <a:pPr lvl="1"/>
            <a:endParaRPr lang="en-GB" dirty="0"/>
          </a:p>
          <a:p>
            <a:pPr lvl="1"/>
            <a:r>
              <a:rPr lang="en-GB" sz="2000" dirty="0"/>
              <a:t>In repeated independent tests with the same probability, </a:t>
            </a:r>
            <a:r>
              <a:rPr lang="en-GB" sz="2000" i="1" dirty="0"/>
              <a:t>p</a:t>
            </a:r>
            <a:r>
              <a:rPr lang="en-GB" sz="2000" dirty="0"/>
              <a:t>, of a particular outcome in each test, the chance that the fraction of times that the outcome occurs differs from </a:t>
            </a:r>
            <a:r>
              <a:rPr lang="en-GB" sz="2000" i="1" dirty="0"/>
              <a:t>p</a:t>
            </a:r>
            <a:r>
              <a:rPr lang="en-GB" sz="2000" dirty="0"/>
              <a:t> converges to zero as the number of trials goes to infinity</a:t>
            </a:r>
          </a:p>
          <a:p>
            <a:endParaRPr lang="en-GB" dirty="0"/>
          </a:p>
        </p:txBody>
      </p:sp>
      <p:pic>
        <p:nvPicPr>
          <p:cNvPr id="4" name="Picture 2" descr="law of large numbers | statistics | Britannica">
            <a:hlinkClick r:id="rId2"/>
            <a:extLst>
              <a:ext uri="{FF2B5EF4-FFF2-40B4-BE49-F238E27FC236}">
                <a16:creationId xmlns:a16="http://schemas.microsoft.com/office/drawing/2014/main" id="{3EC3E235-5FD2-F303-2510-DE5C7C010D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0935" y="1995627"/>
            <a:ext cx="5480963" cy="3953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149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B45E-9666-EEB5-B50A-E468078C2015}"/>
              </a:ext>
            </a:extLst>
          </p:cNvPr>
          <p:cNvSpPr>
            <a:spLocks noGrp="1"/>
          </p:cNvSpPr>
          <p:nvPr>
            <p:ph type="title"/>
          </p:nvPr>
        </p:nvSpPr>
        <p:spPr/>
        <p:txBody>
          <a:bodyPr/>
          <a:lstStyle/>
          <a:p>
            <a:r>
              <a:rPr lang="en-GB" dirty="0"/>
              <a:t>Challenge Six (Homework)</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8202459-6520-8A28-9564-7893074C5012}"/>
                  </a:ext>
                </a:extLst>
              </p:cNvPr>
              <p:cNvSpPr>
                <a:spLocks noGrp="1"/>
              </p:cNvSpPr>
              <p:nvPr>
                <p:ph idx="1"/>
              </p:nvPr>
            </p:nvSpPr>
            <p:spPr>
              <a:xfrm>
                <a:off x="924443" y="1357993"/>
                <a:ext cx="10353762" cy="5031921"/>
              </a:xfrm>
            </p:spPr>
            <p:txBody>
              <a:bodyPr>
                <a:noAutofit/>
              </a:bodyPr>
              <a:lstStyle/>
              <a:p>
                <a:r>
                  <a:rPr lang="en-US" sz="1600" dirty="0"/>
                  <a:t>Create a function called </a:t>
                </a:r>
                <a:r>
                  <a:rPr lang="en-US" sz="1600" dirty="0" err="1"/>
                  <a:t>func</a:t>
                </a:r>
                <a:r>
                  <a:rPr lang="en-US" sz="1600" dirty="0"/>
                  <a:t>() that takes in a vector, and computes:</a:t>
                </a:r>
              </a:p>
              <a:p>
                <a:endParaRPr lang="en-US" sz="1600" dirty="0"/>
              </a:p>
              <a:p>
                <a:pPr lvl="1"/>
                <a14:m>
                  <m:oMath xmlns:m="http://schemas.openxmlformats.org/officeDocument/2006/math">
                    <m:r>
                      <a:rPr lang="en-GB" sz="1600" i="1">
                        <a:latin typeface="Cambria Math" panose="02040503050406030204" pitchFamily="18" charset="0"/>
                      </a:rPr>
                      <m:t>𝑓</m:t>
                    </m:r>
                    <m:d>
                      <m:dPr>
                        <m:ctrlPr>
                          <a:rPr lang="en-GB" sz="1600" i="1">
                            <a:latin typeface="Cambria Math" panose="02040503050406030204" pitchFamily="18" charset="0"/>
                          </a:rPr>
                        </m:ctrlPr>
                      </m:dPr>
                      <m:e>
                        <m:r>
                          <a:rPr lang="en-GB" sz="1600" i="1">
                            <a:latin typeface="Cambria Math" panose="02040503050406030204" pitchFamily="18" charset="0"/>
                          </a:rPr>
                          <m:t>𝑥</m:t>
                        </m:r>
                      </m:e>
                    </m:d>
                    <m:r>
                      <a:rPr lang="en-GB" sz="1600" i="1">
                        <a:latin typeface="Cambria Math" panose="02040503050406030204" pitchFamily="18" charset="0"/>
                      </a:rPr>
                      <m:t>= </m:t>
                    </m:r>
                    <m:d>
                      <m:dPr>
                        <m:begChr m:val="{"/>
                        <m:endChr m:val=""/>
                        <m:ctrlPr>
                          <a:rPr lang="en-GB" sz="1600" i="1">
                            <a:latin typeface="Cambria Math" panose="02040503050406030204" pitchFamily="18" charset="0"/>
                          </a:rPr>
                        </m:ctrlPr>
                      </m:dPr>
                      <m:e>
                        <m:eqArr>
                          <m:eqArrPr>
                            <m:ctrlPr>
                              <a:rPr lang="en-GB" sz="1600" i="1">
                                <a:latin typeface="Cambria Math" panose="02040503050406030204" pitchFamily="18" charset="0"/>
                              </a:rPr>
                            </m:ctrlPr>
                          </m:eqArrPr>
                          <m:e>
                            <m:sSup>
                              <m:sSupPr>
                                <m:ctrlPr>
                                  <a:rPr lang="en-GB" sz="1600" i="1">
                                    <a:latin typeface="Cambria Math" panose="02040503050406030204" pitchFamily="18" charset="0"/>
                                  </a:rPr>
                                </m:ctrlPr>
                              </m:sSupPr>
                              <m:e>
                                <m:r>
                                  <a:rPr lang="en-GB" sz="1600" i="1">
                                    <a:latin typeface="Cambria Math" panose="02040503050406030204" pitchFamily="18" charset="0"/>
                                  </a:rPr>
                                  <m:t>𝑒</m:t>
                                </m:r>
                              </m:e>
                              <m:sup>
                                <m:r>
                                  <a:rPr lang="en-GB" sz="1600" i="1">
                                    <a:latin typeface="Cambria Math" panose="02040503050406030204" pitchFamily="18" charset="0"/>
                                  </a:rPr>
                                  <m:t>−1/</m:t>
                                </m:r>
                                <m:sSup>
                                  <m:sSupPr>
                                    <m:ctrlPr>
                                      <a:rPr lang="en-GB" sz="1600" i="1">
                                        <a:latin typeface="Cambria Math" panose="02040503050406030204" pitchFamily="18" charset="0"/>
                                      </a:rPr>
                                    </m:ctrlPr>
                                  </m:sSupPr>
                                  <m:e>
                                    <m:r>
                                      <a:rPr lang="en-GB" sz="1600" i="1">
                                        <a:latin typeface="Cambria Math" panose="02040503050406030204" pitchFamily="18" charset="0"/>
                                      </a:rPr>
                                      <m:t>𝑥</m:t>
                                    </m:r>
                                  </m:e>
                                  <m:sup>
                                    <m:r>
                                      <a:rPr lang="en-GB" sz="1600" i="1">
                                        <a:latin typeface="Cambria Math" panose="02040503050406030204" pitchFamily="18" charset="0"/>
                                      </a:rPr>
                                      <m:t>2</m:t>
                                    </m:r>
                                  </m:sup>
                                </m:sSup>
                              </m:sup>
                            </m:sSup>
                            <m:r>
                              <a:rPr lang="en-GB" sz="1600" i="1">
                                <a:latin typeface="Cambria Math" panose="02040503050406030204" pitchFamily="18" charset="0"/>
                              </a:rPr>
                              <m:t>      </m:t>
                            </m:r>
                            <m:r>
                              <a:rPr lang="en-GB" sz="1600" i="1">
                                <a:latin typeface="Cambria Math" panose="02040503050406030204" pitchFamily="18" charset="0"/>
                              </a:rPr>
                              <m:t>𝑥</m:t>
                            </m:r>
                            <m:r>
                              <a:rPr lang="en-GB" sz="1600" i="1">
                                <a:latin typeface="Cambria Math" panose="02040503050406030204" pitchFamily="18" charset="0"/>
                              </a:rPr>
                              <m:t> ≠0  </m:t>
                            </m:r>
                          </m:e>
                          <m:e>
                            <m:r>
                              <a:rPr lang="en-GB" sz="1600" i="1">
                                <a:latin typeface="Cambria Math" panose="02040503050406030204" pitchFamily="18" charset="0"/>
                              </a:rPr>
                              <m:t>0                </m:t>
                            </m:r>
                            <m:r>
                              <a:rPr lang="en-GB" sz="1600" i="1">
                                <a:latin typeface="Cambria Math" panose="02040503050406030204" pitchFamily="18" charset="0"/>
                              </a:rPr>
                              <m:t>𝑥</m:t>
                            </m:r>
                            <m:r>
                              <a:rPr lang="en-GB" sz="1600" i="1">
                                <a:latin typeface="Cambria Math" panose="02040503050406030204" pitchFamily="18" charset="0"/>
                              </a:rPr>
                              <m:t>=0</m:t>
                            </m:r>
                          </m:e>
                        </m:eqArr>
                        <m:r>
                          <a:rPr lang="en-GB" sz="1600" i="1">
                            <a:latin typeface="Cambria Math" panose="02040503050406030204" pitchFamily="18" charset="0"/>
                          </a:rPr>
                          <m:t> </m:t>
                        </m:r>
                      </m:e>
                    </m:d>
                  </m:oMath>
                </a14:m>
                <a:endParaRPr lang="en-US" sz="1600" dirty="0"/>
              </a:p>
              <a:p>
                <a:endParaRPr lang="en-US" sz="1600" dirty="0"/>
              </a:p>
              <a:p>
                <a:r>
                  <a:rPr lang="en-US" sz="1600" dirty="0"/>
                  <a:t>Create a vector with a range -10 to 10 inside main(), and pass it into </a:t>
                </a:r>
                <a:r>
                  <a:rPr lang="en-US" sz="1600" dirty="0" err="1"/>
                  <a:t>func</a:t>
                </a:r>
                <a:r>
                  <a:rPr lang="en-US" sz="1600" dirty="0"/>
                  <a:t>()</a:t>
                </a:r>
              </a:p>
              <a:p>
                <a:endParaRPr lang="en-US" sz="1600" dirty="0"/>
              </a:p>
              <a:p>
                <a:r>
                  <a:rPr lang="en-US" sz="1800" dirty="0">
                    <a:latin typeface="Rockwell" panose="02060603020205020403" pitchFamily="18" charset="77"/>
                  </a:rPr>
                  <a:t>Save the input and output to a file ‘</a:t>
                </a:r>
                <a:r>
                  <a:rPr lang="en-US" sz="1800" dirty="0" err="1">
                    <a:latin typeface="Rockwell" panose="02060603020205020403" pitchFamily="18" charset="77"/>
                  </a:rPr>
                  <a:t>data.py</a:t>
                </a:r>
                <a:r>
                  <a:rPr lang="en-US" sz="1800" dirty="0">
                    <a:latin typeface="Rockwell" panose="02060603020205020403" pitchFamily="18" charset="77"/>
                  </a:rPr>
                  <a:t>’. Bonus points if the file writing is done inside a function called </a:t>
                </a:r>
                <a:r>
                  <a:rPr lang="en-US" sz="1800" dirty="0" err="1">
                    <a:latin typeface="Rockwell" panose="02060603020205020403" pitchFamily="18" charset="77"/>
                  </a:rPr>
                  <a:t>write_out</a:t>
                </a:r>
                <a:r>
                  <a:rPr lang="en-US" sz="1800" dirty="0">
                    <a:latin typeface="Rockwell" panose="02060603020205020403" pitchFamily="18" charset="77"/>
                  </a:rPr>
                  <a:t>(string filename, </a:t>
                </a:r>
                <a:r>
                  <a:rPr lang="en-GB" sz="1800" dirty="0">
                    <a:latin typeface="Rockwell" panose="02060603020205020403" pitchFamily="18" charset="77"/>
                  </a:rPr>
                  <a:t>vector&lt;int&gt;&amp; </a:t>
                </a:r>
                <a:r>
                  <a:rPr lang="en-GB" sz="1800" dirty="0" err="1">
                    <a:latin typeface="Rockwell" panose="02060603020205020403" pitchFamily="18" charset="77"/>
                  </a:rPr>
                  <a:t>vect</a:t>
                </a:r>
                <a:r>
                  <a:rPr lang="en-US" sz="1800" dirty="0">
                    <a:latin typeface="Rockwell" panose="02060603020205020403" pitchFamily="18" charset="77"/>
                  </a:rPr>
                  <a:t>)</a:t>
                </a:r>
              </a:p>
              <a:p>
                <a:pPr marL="0" indent="0">
                  <a:buNone/>
                </a:pPr>
                <a:endParaRPr lang="en-US" sz="1600" dirty="0"/>
              </a:p>
              <a:p>
                <a:r>
                  <a:rPr lang="en-US" sz="1600" dirty="0"/>
                  <a:t>Plot the input and output using a separate python file, ‘</a:t>
                </a:r>
                <a:r>
                  <a:rPr lang="en-US" sz="1600" dirty="0" err="1"/>
                  <a:t>plot.py</a:t>
                </a:r>
                <a:r>
                  <a:rPr lang="en-US" sz="1600" dirty="0"/>
                  <a:t>’</a:t>
                </a:r>
              </a:p>
              <a:p>
                <a:endParaRPr lang="en-US" sz="1600" dirty="0"/>
              </a:p>
              <a:p>
                <a:r>
                  <a:rPr lang="en-US" sz="1600" dirty="0"/>
                  <a:t>Compile, run, and plot this all in the command line</a:t>
                </a:r>
              </a:p>
              <a:p>
                <a:endParaRPr lang="en-GB" sz="1400" dirty="0"/>
              </a:p>
            </p:txBody>
          </p:sp>
        </mc:Choice>
        <mc:Fallback xmlns="">
          <p:sp>
            <p:nvSpPr>
              <p:cNvPr id="3" name="Content Placeholder 2">
                <a:extLst>
                  <a:ext uri="{FF2B5EF4-FFF2-40B4-BE49-F238E27FC236}">
                    <a16:creationId xmlns:a16="http://schemas.microsoft.com/office/drawing/2014/main" id="{88202459-6520-8A28-9564-7893074C5012}"/>
                  </a:ext>
                </a:extLst>
              </p:cNvPr>
              <p:cNvSpPr>
                <a:spLocks noGrp="1" noRot="1" noChangeAspect="1" noMove="1" noResize="1" noEditPoints="1" noAdjustHandles="1" noChangeArrowheads="1" noChangeShapeType="1" noTextEdit="1"/>
              </p:cNvSpPr>
              <p:nvPr>
                <p:ph idx="1"/>
              </p:nvPr>
            </p:nvSpPr>
            <p:spPr>
              <a:xfrm>
                <a:off x="924443" y="1357993"/>
                <a:ext cx="10353762" cy="5031921"/>
              </a:xfrm>
              <a:blipFill>
                <a:blip r:embed="rId2"/>
                <a:stretch>
                  <a:fillRect/>
                </a:stretch>
              </a:blipFill>
            </p:spPr>
            <p:txBody>
              <a:bodyPr/>
              <a:lstStyle/>
              <a:p>
                <a:r>
                  <a:rPr lang="en-GB">
                    <a:noFill/>
                  </a:rPr>
                  <a:t> </a:t>
                </a:r>
              </a:p>
            </p:txBody>
          </p:sp>
        </mc:Fallback>
      </mc:AlternateContent>
      <p:sp>
        <p:nvSpPr>
          <p:cNvPr id="4" name="Rounded Rectangle 3">
            <a:extLst>
              <a:ext uri="{FF2B5EF4-FFF2-40B4-BE49-F238E27FC236}">
                <a16:creationId xmlns:a16="http://schemas.microsoft.com/office/drawing/2014/main" id="{7C71B349-6D24-E887-9F84-7CE051AA7C8B}"/>
              </a:ext>
            </a:extLst>
          </p:cNvPr>
          <p:cNvSpPr/>
          <p:nvPr/>
        </p:nvSpPr>
        <p:spPr>
          <a:xfrm>
            <a:off x="2770908" y="288537"/>
            <a:ext cx="6719455" cy="1069456"/>
          </a:xfrm>
          <a:prstGeom prst="roundRect">
            <a:avLst/>
          </a:prstGeom>
          <a:no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424412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D7323-9642-AE37-3044-13228DA46C37}"/>
              </a:ext>
            </a:extLst>
          </p:cNvPr>
          <p:cNvSpPr>
            <a:spLocks noGrp="1"/>
          </p:cNvSpPr>
          <p:nvPr>
            <p:ph type="title"/>
          </p:nvPr>
        </p:nvSpPr>
        <p:spPr/>
        <p:txBody>
          <a:bodyPr/>
          <a:lstStyle/>
          <a:p>
            <a:r>
              <a:rPr lang="en-US" dirty="0"/>
              <a:t>Law of large numbers</a:t>
            </a:r>
            <a:endParaRPr lang="en-GB" dirty="0"/>
          </a:p>
        </p:txBody>
      </p:sp>
      <p:sp>
        <p:nvSpPr>
          <p:cNvPr id="3" name="Content Placeholder 2">
            <a:extLst>
              <a:ext uri="{FF2B5EF4-FFF2-40B4-BE49-F238E27FC236}">
                <a16:creationId xmlns:a16="http://schemas.microsoft.com/office/drawing/2014/main" id="{CA019254-F2A3-4FA6-EBF3-4771BF548253}"/>
              </a:ext>
            </a:extLst>
          </p:cNvPr>
          <p:cNvSpPr>
            <a:spLocks noGrp="1"/>
          </p:cNvSpPr>
          <p:nvPr>
            <p:ph idx="1"/>
          </p:nvPr>
        </p:nvSpPr>
        <p:spPr>
          <a:xfrm>
            <a:off x="913795" y="2018393"/>
            <a:ext cx="3047612" cy="3714749"/>
          </a:xfrm>
        </p:spPr>
        <p:txBody>
          <a:bodyPr>
            <a:normAutofit/>
          </a:bodyPr>
          <a:lstStyle/>
          <a:p>
            <a:r>
              <a:rPr lang="en-US" sz="2000" dirty="0"/>
              <a:t>Example: roll two dice to predict probability of getting a given number in total</a:t>
            </a:r>
          </a:p>
          <a:p>
            <a:endParaRPr lang="en-GB" sz="2000" dirty="0"/>
          </a:p>
        </p:txBody>
      </p:sp>
      <p:pic>
        <p:nvPicPr>
          <p:cNvPr id="4" name="Picture 4" descr="D6 Six sided White spot dice 16mm Board games NEW (Two Dice) | eBay">
            <a:extLst>
              <a:ext uri="{FF2B5EF4-FFF2-40B4-BE49-F238E27FC236}">
                <a16:creationId xmlns:a16="http://schemas.microsoft.com/office/drawing/2014/main" id="{8CC43639-7D1C-C7F8-F172-E940262970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3795" y="3875767"/>
            <a:ext cx="2981942" cy="1997901"/>
          </a:xfrm>
          <a:prstGeom prst="rect">
            <a:avLst/>
          </a:prstGeom>
          <a:noFill/>
          <a:ln w="31750">
            <a:solidFill>
              <a:srgbClr val="00B0F0"/>
            </a:solidFill>
          </a:ln>
          <a:extLst>
            <a:ext uri="{909E8E84-426E-40DD-AFC4-6F175D3DCCD1}">
              <a14:hiddenFill xmlns:a14="http://schemas.microsoft.com/office/drawing/2010/main">
                <a:solidFill>
                  <a:srgbClr val="FFFFFF"/>
                </a:solidFill>
              </a14:hiddenFill>
            </a:ext>
          </a:extLst>
        </p:spPr>
      </p:pic>
      <p:pic>
        <p:nvPicPr>
          <p:cNvPr id="5" name="Picture 8" descr="What to Expect when Throwing Dice and Adding Them Up | by Juan Luis  Ruiz-Tagle | Cantor's Paradise">
            <a:hlinkClick r:id="rId3"/>
            <a:extLst>
              <a:ext uri="{FF2B5EF4-FFF2-40B4-BE49-F238E27FC236}">
                <a16:creationId xmlns:a16="http://schemas.microsoft.com/office/drawing/2014/main" id="{73A06158-DAFE-5079-9D0B-C4870D7452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18853" y="1776234"/>
            <a:ext cx="7623484" cy="4851308"/>
          </a:xfrm>
          <a:prstGeom prst="rect">
            <a:avLst/>
          </a:prstGeom>
          <a:noFill/>
          <a:ln w="31750">
            <a:solidFill>
              <a:srgbClr val="00B0F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74410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3B16C-665F-7700-A6AF-151D61FCBF25}"/>
              </a:ext>
            </a:extLst>
          </p:cNvPr>
          <p:cNvSpPr>
            <a:spLocks noGrp="1"/>
          </p:cNvSpPr>
          <p:nvPr>
            <p:ph type="title"/>
          </p:nvPr>
        </p:nvSpPr>
        <p:spPr/>
        <p:txBody>
          <a:bodyPr/>
          <a:lstStyle/>
          <a:p>
            <a:r>
              <a:rPr lang="en-GB" dirty="0"/>
              <a:t>Gambler’s Fallacy</a:t>
            </a:r>
          </a:p>
        </p:txBody>
      </p:sp>
      <p:sp>
        <p:nvSpPr>
          <p:cNvPr id="3" name="Content Placeholder 2">
            <a:extLst>
              <a:ext uri="{FF2B5EF4-FFF2-40B4-BE49-F238E27FC236}">
                <a16:creationId xmlns:a16="http://schemas.microsoft.com/office/drawing/2014/main" id="{AD71E701-0722-D04E-DF96-9D4771E8C3C6}"/>
              </a:ext>
            </a:extLst>
          </p:cNvPr>
          <p:cNvSpPr>
            <a:spLocks noGrp="1"/>
          </p:cNvSpPr>
          <p:nvPr>
            <p:ph idx="1"/>
          </p:nvPr>
        </p:nvSpPr>
        <p:spPr>
          <a:xfrm>
            <a:off x="320706" y="2076450"/>
            <a:ext cx="6530037" cy="3714749"/>
          </a:xfrm>
        </p:spPr>
        <p:txBody>
          <a:bodyPr>
            <a:normAutofit fontScale="85000" lnSpcReduction="10000"/>
          </a:bodyPr>
          <a:lstStyle/>
          <a:p>
            <a:r>
              <a:rPr lang="en-GB" sz="2400" dirty="0"/>
              <a:t>This is the idea that following a statistically unlikely set of results (e.g. many instances of red in a row in roulette), people believe that the next sample will work to bring you back to the average</a:t>
            </a:r>
          </a:p>
          <a:p>
            <a:endParaRPr lang="en-GB" sz="2400" dirty="0"/>
          </a:p>
          <a:p>
            <a:r>
              <a:rPr lang="en-GB" sz="2400" dirty="0"/>
              <a:t>Example in 1913 at Monte Carlo casino:  after 15 blacks in a row, there was a rush to bet on red </a:t>
            </a:r>
          </a:p>
          <a:p>
            <a:endParaRPr lang="en-GB" sz="2400" dirty="0"/>
          </a:p>
          <a:p>
            <a:r>
              <a:rPr lang="en-GB" sz="2400" dirty="0"/>
              <a:t>After 26 reds in a row, the casino had made a fortune </a:t>
            </a:r>
          </a:p>
          <a:p>
            <a:endParaRPr lang="en-GB" sz="2400" dirty="0"/>
          </a:p>
        </p:txBody>
      </p:sp>
      <p:pic>
        <p:nvPicPr>
          <p:cNvPr id="4" name="Picture 2" descr="Monte Carlo Casino - Wikipedia">
            <a:hlinkClick r:id="rId2"/>
            <a:extLst>
              <a:ext uri="{FF2B5EF4-FFF2-40B4-BE49-F238E27FC236}">
                <a16:creationId xmlns:a16="http://schemas.microsoft.com/office/drawing/2014/main" id="{DC04C201-49FC-584D-C9C5-E2550EE9F8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4230" y="2076450"/>
            <a:ext cx="4527064" cy="34858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0459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dissolve">
                                      <p:cBhvr>
                                        <p:cTn id="1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A7E11-E84F-273E-DB01-7C2E4512EED2}"/>
              </a:ext>
            </a:extLst>
          </p:cNvPr>
          <p:cNvSpPr>
            <a:spLocks noGrp="1"/>
          </p:cNvSpPr>
          <p:nvPr>
            <p:ph type="title"/>
          </p:nvPr>
        </p:nvSpPr>
        <p:spPr/>
        <p:txBody>
          <a:bodyPr/>
          <a:lstStyle/>
          <a:p>
            <a:r>
              <a:rPr lang="en-GB" dirty="0"/>
              <a:t>Regression to the Mean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846ADFA-AC70-3AAF-4A01-D1150A8E2845}"/>
                  </a:ext>
                </a:extLst>
              </p:cNvPr>
              <p:cNvSpPr>
                <a:spLocks noGrp="1"/>
              </p:cNvSpPr>
              <p:nvPr>
                <p:ph idx="1"/>
              </p:nvPr>
            </p:nvSpPr>
            <p:spPr>
              <a:xfrm>
                <a:off x="913795" y="2076450"/>
                <a:ext cx="10353762" cy="4440464"/>
              </a:xfrm>
            </p:spPr>
            <p:txBody>
              <a:bodyPr>
                <a:normAutofit fontScale="70000" lnSpcReduction="20000"/>
              </a:bodyPr>
              <a:lstStyle/>
              <a:p>
                <a:r>
                  <a:rPr lang="en-GB" dirty="0"/>
                  <a:t>Following an extreme, independent random event, the next random event is likely to be less extreme</a:t>
                </a:r>
              </a:p>
              <a:p>
                <a:endParaRPr lang="en-GB" dirty="0"/>
              </a:p>
              <a:p>
                <a:r>
                  <a:rPr lang="en-GB" dirty="0"/>
                  <a:t>Example: 10 reds in a row in roulette is </a:t>
                </a:r>
                <a14:m>
                  <m:oMath xmlns:m="http://schemas.openxmlformats.org/officeDocument/2006/math">
                    <m:f>
                      <m:fPr>
                        <m:ctrlPr>
                          <a:rPr lang="en-GB" b="0" i="1" smtClean="0">
                            <a:latin typeface="Cambria Math" panose="02040503050406030204" pitchFamily="18" charset="0"/>
                          </a:rPr>
                        </m:ctrlPr>
                      </m:fPr>
                      <m:num>
                        <m:r>
                          <a:rPr lang="en-GB" b="0" i="1" smtClean="0">
                            <a:latin typeface="Cambria Math" panose="02040503050406030204" pitchFamily="18" charset="0"/>
                          </a:rPr>
                          <m:t>1</m:t>
                        </m:r>
                      </m:num>
                      <m:den>
                        <m:sSup>
                          <m:sSupPr>
                            <m:ctrlPr>
                              <a:rPr lang="en-GB" b="0" i="1" smtClean="0">
                                <a:latin typeface="Cambria Math" panose="02040503050406030204" pitchFamily="18" charset="0"/>
                              </a:rPr>
                            </m:ctrlPr>
                          </m:sSupPr>
                          <m:e>
                            <m:r>
                              <a:rPr lang="en-GB" b="0" i="1" smtClean="0">
                                <a:latin typeface="Cambria Math" panose="02040503050406030204" pitchFamily="18" charset="0"/>
                              </a:rPr>
                              <m:t>2</m:t>
                            </m:r>
                          </m:e>
                          <m:sup>
                            <m:r>
                              <a:rPr lang="en-GB" b="0" i="1" smtClean="0">
                                <a:latin typeface="Cambria Math" panose="02040503050406030204" pitchFamily="18" charset="0"/>
                              </a:rPr>
                              <m:t>10</m:t>
                            </m:r>
                          </m:sup>
                        </m:sSup>
                      </m:den>
                    </m:f>
                  </m:oMath>
                </a14:m>
                <a:endParaRPr lang="en-GB" b="0" dirty="0"/>
              </a:p>
              <a:p>
                <a:endParaRPr lang="en-GB" dirty="0"/>
              </a:p>
              <a:p>
                <a:r>
                  <a:rPr lang="en-GB" b="0" dirty="0"/>
                  <a:t>In the next 10 spins, it is likely that you will get fewer than 10 reds (E[red] = 5)</a:t>
                </a:r>
              </a:p>
              <a:p>
                <a:endParaRPr lang="en-GB" dirty="0"/>
              </a:p>
              <a:p>
                <a:r>
                  <a:rPr lang="en-GB" b="0" dirty="0"/>
                  <a:t>For the 20 spins in total, you will get closer </a:t>
                </a:r>
                <a:r>
                  <a:rPr lang="en-GB" dirty="0"/>
                  <a:t>to the expected mean of 50% reds than you had in the first 10 spins</a:t>
                </a:r>
              </a:p>
              <a:p>
                <a:endParaRPr lang="en-GB" b="0" dirty="0"/>
              </a:p>
              <a:p>
                <a:r>
                  <a:rPr lang="en-GB" dirty="0"/>
                  <a:t>Subtly different to the gambler’s fallacy, in which you would expect to get more than five blacks to counteract the initial extreme event</a:t>
                </a:r>
                <a:endParaRPr lang="en-GB" b="0" dirty="0"/>
              </a:p>
              <a:p>
                <a:endParaRPr lang="en-GB" dirty="0"/>
              </a:p>
            </p:txBody>
          </p:sp>
        </mc:Choice>
        <mc:Fallback xmlns="">
          <p:sp>
            <p:nvSpPr>
              <p:cNvPr id="3" name="Content Placeholder 2">
                <a:extLst>
                  <a:ext uri="{FF2B5EF4-FFF2-40B4-BE49-F238E27FC236}">
                    <a16:creationId xmlns:a16="http://schemas.microsoft.com/office/drawing/2014/main" id="{2846ADFA-AC70-3AAF-4A01-D1150A8E2845}"/>
                  </a:ext>
                </a:extLst>
              </p:cNvPr>
              <p:cNvSpPr>
                <a:spLocks noGrp="1" noRot="1" noChangeAspect="1" noMove="1" noResize="1" noEditPoints="1" noAdjustHandles="1" noChangeArrowheads="1" noChangeShapeType="1" noTextEdit="1"/>
              </p:cNvSpPr>
              <p:nvPr>
                <p:ph idx="1"/>
              </p:nvPr>
            </p:nvSpPr>
            <p:spPr>
              <a:xfrm>
                <a:off x="913795" y="2076450"/>
                <a:ext cx="10353762" cy="4440464"/>
              </a:xfrm>
              <a:blipFill>
                <a:blip r:embed="rId2"/>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2941968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dissolv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dissolve">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8" end="8"/>
                                            </p:txEl>
                                          </p:spTgt>
                                        </p:tgtEl>
                                        <p:attrNameLst>
                                          <p:attrName>style.visibility</p:attrName>
                                        </p:attrNameLst>
                                      </p:cBhvr>
                                      <p:to>
                                        <p:strVal val="visible"/>
                                      </p:to>
                                    </p:set>
                                    <p:animEffect transition="in" filter="dissolve">
                                      <p:cBhvr>
                                        <p:cTn id="22"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400A-FC80-1112-E102-07079056A8F4}"/>
              </a:ext>
            </a:extLst>
          </p:cNvPr>
          <p:cNvSpPr>
            <a:spLocks noGrp="1"/>
          </p:cNvSpPr>
          <p:nvPr>
            <p:ph type="title"/>
          </p:nvPr>
        </p:nvSpPr>
        <p:spPr/>
        <p:txBody>
          <a:bodyPr/>
          <a:lstStyle/>
          <a:p>
            <a:r>
              <a:rPr lang="en-GB" dirty="0"/>
              <a:t>Next week</a:t>
            </a:r>
          </a:p>
        </p:txBody>
      </p:sp>
      <p:sp>
        <p:nvSpPr>
          <p:cNvPr id="3" name="Content Placeholder 2">
            <a:extLst>
              <a:ext uri="{FF2B5EF4-FFF2-40B4-BE49-F238E27FC236}">
                <a16:creationId xmlns:a16="http://schemas.microsoft.com/office/drawing/2014/main" id="{DBAA49D2-0D06-B43D-B8A8-6C8364ED7E71}"/>
              </a:ext>
            </a:extLst>
          </p:cNvPr>
          <p:cNvSpPr>
            <a:spLocks noGrp="1"/>
          </p:cNvSpPr>
          <p:nvPr>
            <p:ph idx="1"/>
          </p:nvPr>
        </p:nvSpPr>
        <p:spPr/>
        <p:txBody>
          <a:bodyPr/>
          <a:lstStyle/>
          <a:p>
            <a:r>
              <a:rPr lang="en-GB" dirty="0"/>
              <a:t>Monte Carlo with Classes</a:t>
            </a:r>
          </a:p>
        </p:txBody>
      </p:sp>
    </p:spTree>
    <p:extLst>
      <p:ext uri="{BB962C8B-B14F-4D97-AF65-F5344CB8AC3E}">
        <p14:creationId xmlns:p14="http://schemas.microsoft.com/office/powerpoint/2010/main" val="3915505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8575-CA1D-F8CB-0E48-E1B1B3474E4B}"/>
              </a:ext>
            </a:extLst>
          </p:cNvPr>
          <p:cNvSpPr>
            <a:spLocks noGrp="1"/>
          </p:cNvSpPr>
          <p:nvPr>
            <p:ph type="title"/>
          </p:nvPr>
        </p:nvSpPr>
        <p:spPr>
          <a:xfrm>
            <a:off x="919119" y="0"/>
            <a:ext cx="10353762" cy="1257300"/>
          </a:xfrm>
        </p:spPr>
        <p:txBody>
          <a:bodyPr/>
          <a:lstStyle/>
          <a:p>
            <a:r>
              <a:rPr lang="en-GB" dirty="0"/>
              <a:t>Emily</a:t>
            </a:r>
          </a:p>
        </p:txBody>
      </p:sp>
      <p:sp>
        <p:nvSpPr>
          <p:cNvPr id="8" name="TextBox 7">
            <a:extLst>
              <a:ext uri="{FF2B5EF4-FFF2-40B4-BE49-F238E27FC236}">
                <a16:creationId xmlns:a16="http://schemas.microsoft.com/office/drawing/2014/main" id="{E77DF1CF-0008-FF20-F76C-B89247FB635B}"/>
              </a:ext>
            </a:extLst>
          </p:cNvPr>
          <p:cNvSpPr txBox="1"/>
          <p:nvPr/>
        </p:nvSpPr>
        <p:spPr>
          <a:xfrm>
            <a:off x="0" y="1041023"/>
            <a:ext cx="7669161" cy="5816977"/>
          </a:xfrm>
          <a:prstGeom prst="rect">
            <a:avLst/>
          </a:prstGeom>
          <a:solidFill>
            <a:schemeClr val="bg1"/>
          </a:solidFill>
          <a:ln w="31750">
            <a:solidFill>
              <a:srgbClr val="FF0000"/>
            </a:solidFill>
          </a:ln>
        </p:spPr>
        <p:txBody>
          <a:bodyPr wrap="square">
            <a:spAutoFit/>
          </a:bodyPr>
          <a:lstStyle/>
          <a:p>
            <a:r>
              <a:rPr lang="en-GB" sz="1200" b="0" dirty="0">
                <a:solidFill>
                  <a:srgbClr val="6A9955"/>
                </a:solidFill>
                <a:effectLst/>
                <a:latin typeface="Menlo" panose="020B0609030804020204" pitchFamily="49" charset="0"/>
              </a:rPr>
              <a:t>//pointer for last element of </a:t>
            </a:r>
            <a:r>
              <a:rPr lang="en-GB" sz="1200" b="0" dirty="0" err="1">
                <a:solidFill>
                  <a:srgbClr val="6A9955"/>
                </a:solidFill>
                <a:effectLst/>
                <a:latin typeface="Menlo" panose="020B0609030804020204" pitchFamily="49" charset="0"/>
              </a:rPr>
              <a:t>ans</a:t>
            </a:r>
            <a:r>
              <a:rPr lang="en-GB" sz="1200" b="0" dirty="0">
                <a:solidFill>
                  <a:srgbClr val="6A9955"/>
                </a:solidFill>
                <a:effectLst/>
                <a:latin typeface="Menlo" panose="020B0609030804020204" pitchFamily="49" charset="0"/>
              </a:rPr>
              <a:t> </a:t>
            </a:r>
            <a:endParaRPr lang="en-GB" sz="1200" b="0" dirty="0">
              <a:solidFill>
                <a:srgbClr val="CCCCCC"/>
              </a:solidFill>
              <a:effectLst/>
              <a:latin typeface="Menlo" panose="020B0609030804020204" pitchFamily="49" charset="0"/>
            </a:endParaRPr>
          </a:p>
          <a:p>
            <a:r>
              <a:rPr lang="en-GB" sz="1200" b="0" dirty="0">
                <a:solidFill>
                  <a:srgbClr val="569CD6"/>
                </a:solidFill>
                <a:effectLst/>
                <a:latin typeface="Menlo" panose="020B0609030804020204" pitchFamily="49" charset="0"/>
              </a:rPr>
              <a:t>double</a:t>
            </a:r>
            <a:r>
              <a:rPr lang="en-GB" sz="1200" b="0" dirty="0">
                <a:solidFill>
                  <a:srgbClr val="D4D4D4"/>
                </a:solidFill>
                <a:effectLst/>
                <a:latin typeface="Menlo" panose="020B0609030804020204" pitchFamily="49" charset="0"/>
              </a:rPr>
              <a:t>*</a:t>
            </a:r>
            <a:r>
              <a:rPr lang="en-GB" sz="1200" b="0" dirty="0">
                <a:solidFill>
                  <a:srgbClr val="CCCCCC"/>
                </a:solidFill>
                <a:effectLst/>
                <a:latin typeface="Menlo" panose="020B0609030804020204" pitchFamily="49" charset="0"/>
              </a:rPr>
              <a:t> </a:t>
            </a:r>
            <a:r>
              <a:rPr lang="en-GB" sz="1200" b="0" dirty="0" err="1">
                <a:solidFill>
                  <a:srgbClr val="CCCCCC"/>
                </a:solidFill>
                <a:effectLst/>
                <a:latin typeface="Menlo" panose="020B0609030804020204" pitchFamily="49" charset="0"/>
              </a:rPr>
              <a:t>lastElement</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&amp;</a:t>
            </a:r>
            <a:r>
              <a:rPr lang="en-GB" sz="1200" b="0" dirty="0" err="1">
                <a:solidFill>
                  <a:srgbClr val="9CDCFE"/>
                </a:solidFill>
                <a:effectLst/>
                <a:latin typeface="Menlo" panose="020B0609030804020204" pitchFamily="49" charset="0"/>
              </a:rPr>
              <a:t>ans</a:t>
            </a:r>
            <a:r>
              <a:rPr lang="en-GB" sz="1200" b="0" dirty="0" err="1">
                <a:solidFill>
                  <a:srgbClr val="CCCCCC"/>
                </a:solidFill>
                <a:effectLst/>
                <a:latin typeface="Menlo" panose="020B0609030804020204" pitchFamily="49" charset="0"/>
              </a:rPr>
              <a:t>.</a:t>
            </a:r>
            <a:r>
              <a:rPr lang="en-GB" sz="1200" b="0" dirty="0" err="1">
                <a:solidFill>
                  <a:srgbClr val="DCDCAA"/>
                </a:solidFill>
                <a:effectLst/>
                <a:latin typeface="Menlo" panose="020B0609030804020204" pitchFamily="49" charset="0"/>
              </a:rPr>
              <a:t>back</a:t>
            </a:r>
            <a:r>
              <a:rPr lang="en-GB" sz="1200" b="0" dirty="0">
                <a:solidFill>
                  <a:srgbClr val="CCCCCC"/>
                </a:solidFill>
                <a:effectLst/>
                <a:latin typeface="Menlo" panose="020B0609030804020204" pitchFamily="49" charset="0"/>
              </a:rPr>
              <a:t>();</a:t>
            </a:r>
          </a:p>
          <a:p>
            <a:r>
              <a:rPr lang="en-GB" sz="1200" b="0" dirty="0" err="1">
                <a:solidFill>
                  <a:srgbClr val="CCCCCC"/>
                </a:solidFill>
                <a:effectLst/>
                <a:latin typeface="Menlo" panose="020B0609030804020204" pitchFamily="49" charset="0"/>
              </a:rPr>
              <a:t>cout</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err="1">
                <a:solidFill>
                  <a:srgbClr val="CCCCCC"/>
                </a:solidFill>
                <a:effectLst/>
                <a:latin typeface="Menlo" panose="020B0609030804020204" pitchFamily="49" charset="0"/>
              </a:rPr>
              <a:t>lastElement</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err="1">
                <a:solidFill>
                  <a:srgbClr val="CCCCCC"/>
                </a:solidFill>
                <a:effectLst/>
                <a:latin typeface="Menlo" panose="020B0609030804020204" pitchFamily="49" charset="0"/>
              </a:rPr>
              <a:t>endl</a:t>
            </a:r>
            <a:r>
              <a:rPr lang="en-GB" sz="1200" b="0" dirty="0">
                <a:solidFill>
                  <a:srgbClr val="CCCCCC"/>
                </a:solidFill>
                <a:effectLst/>
                <a:latin typeface="Menlo" panose="020B0609030804020204" pitchFamily="49" charset="0"/>
              </a:rPr>
              <a:t>;</a:t>
            </a:r>
          </a:p>
          <a:p>
            <a:r>
              <a:rPr lang="en-GB" sz="1200" b="0" dirty="0">
                <a:solidFill>
                  <a:srgbClr val="6A9955"/>
                </a:solidFill>
                <a:effectLst/>
                <a:latin typeface="Menlo" panose="020B0609030804020204" pitchFamily="49" charset="0"/>
              </a:rPr>
              <a:t>//writing input and output to python file</a:t>
            </a:r>
            <a:endParaRPr lang="en-GB" sz="1200" b="0" dirty="0">
              <a:solidFill>
                <a:srgbClr val="CCCCCC"/>
              </a:solidFill>
              <a:effectLst/>
              <a:latin typeface="Menlo" panose="020B0609030804020204" pitchFamily="49" charset="0"/>
            </a:endParaRPr>
          </a:p>
          <a:p>
            <a:r>
              <a:rPr lang="en-GB" sz="1200" b="0" dirty="0" err="1">
                <a:solidFill>
                  <a:srgbClr val="CCCCCC"/>
                </a:solidFill>
                <a:effectLst/>
                <a:latin typeface="Menlo" panose="020B0609030804020204" pitchFamily="49" charset="0"/>
              </a:rPr>
              <a:t>ofstream</a:t>
            </a:r>
            <a:r>
              <a:rPr lang="en-GB" sz="1200" b="0" dirty="0">
                <a:solidFill>
                  <a:srgbClr val="CCCCCC"/>
                </a:solidFill>
                <a:effectLst/>
                <a:latin typeface="Menlo" panose="020B0609030804020204" pitchFamily="49" charset="0"/>
              </a:rPr>
              <a:t> </a:t>
            </a:r>
            <a:r>
              <a:rPr lang="en-GB" sz="1200" b="0" dirty="0" err="1">
                <a:solidFill>
                  <a:srgbClr val="CCCCCC"/>
                </a:solidFill>
                <a:effectLst/>
                <a:latin typeface="Menlo" panose="020B0609030804020204" pitchFamily="49" charset="0"/>
              </a:rPr>
              <a:t>myfile</a:t>
            </a:r>
            <a:r>
              <a:rPr lang="en-GB" sz="1200" b="0" dirty="0">
                <a:solidFill>
                  <a:srgbClr val="CCCCCC"/>
                </a:solidFill>
                <a:effectLst/>
                <a:latin typeface="Menlo" panose="020B0609030804020204" pitchFamily="49" charset="0"/>
              </a:rPr>
              <a:t>;</a:t>
            </a:r>
          </a:p>
          <a:p>
            <a:r>
              <a:rPr lang="en-GB" sz="1200" b="0" dirty="0" err="1">
                <a:solidFill>
                  <a:srgbClr val="9CDCFE"/>
                </a:solidFill>
                <a:effectLst/>
                <a:latin typeface="Menlo" panose="020B0609030804020204" pitchFamily="49" charset="0"/>
              </a:rPr>
              <a:t>myfile</a:t>
            </a:r>
            <a:r>
              <a:rPr lang="en-GB" sz="1200" b="0" dirty="0" err="1">
                <a:solidFill>
                  <a:srgbClr val="CCCCCC"/>
                </a:solidFill>
                <a:effectLst/>
                <a:latin typeface="Menlo" panose="020B0609030804020204" pitchFamily="49" charset="0"/>
              </a:rPr>
              <a:t>.</a:t>
            </a:r>
            <a:r>
              <a:rPr lang="en-GB" sz="1200" b="0" dirty="0" err="1">
                <a:solidFill>
                  <a:srgbClr val="DCDCAA"/>
                </a:solidFill>
                <a:effectLst/>
                <a:latin typeface="Menlo" panose="020B0609030804020204" pitchFamily="49" charset="0"/>
              </a:rPr>
              <a:t>open</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err="1">
                <a:solidFill>
                  <a:srgbClr val="CE9178"/>
                </a:solidFill>
                <a:effectLst/>
                <a:latin typeface="Menlo" panose="020B0609030804020204" pitchFamily="49" charset="0"/>
              </a:rPr>
              <a:t>data.py</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a:t>
            </a:r>
          </a:p>
          <a:p>
            <a:br>
              <a:rPr lang="en-GB" sz="1200" b="0" dirty="0">
                <a:solidFill>
                  <a:srgbClr val="CCCCCC"/>
                </a:solidFill>
                <a:effectLst/>
                <a:latin typeface="Menlo" panose="020B0609030804020204" pitchFamily="49" charset="0"/>
              </a:rPr>
            </a:br>
            <a:r>
              <a:rPr lang="en-GB" sz="1200" b="0" dirty="0" err="1">
                <a:solidFill>
                  <a:srgbClr val="CCCCCC"/>
                </a:solidFill>
                <a:effectLst/>
                <a:latin typeface="Menlo" panose="020B0609030804020204" pitchFamily="49" charset="0"/>
              </a:rPr>
              <a:t>myfile</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"import </a:t>
            </a:r>
            <a:r>
              <a:rPr lang="en-GB" sz="1200" b="0" dirty="0" err="1">
                <a:solidFill>
                  <a:srgbClr val="CE9178"/>
                </a:solidFill>
                <a:effectLst/>
                <a:latin typeface="Menlo" panose="020B0609030804020204" pitchFamily="49" charset="0"/>
              </a:rPr>
              <a:t>numpy</a:t>
            </a:r>
            <a:r>
              <a:rPr lang="en-GB" sz="1200" b="0" dirty="0">
                <a:solidFill>
                  <a:srgbClr val="CE9178"/>
                </a:solidFill>
                <a:effectLst/>
                <a:latin typeface="Menlo" panose="020B0609030804020204" pitchFamily="49" charset="0"/>
              </a:rPr>
              <a:t> as np"</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a:solidFill>
                  <a:srgbClr val="D7BA7D"/>
                </a:solidFill>
                <a:effectLst/>
                <a:latin typeface="Menlo" panose="020B0609030804020204" pitchFamily="49" charset="0"/>
              </a:rPr>
              <a:t>\n</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a:t>
            </a:r>
          </a:p>
          <a:p>
            <a:r>
              <a:rPr lang="en-GB" sz="1200" b="0" dirty="0" err="1">
                <a:solidFill>
                  <a:srgbClr val="CCCCCC"/>
                </a:solidFill>
                <a:effectLst/>
                <a:latin typeface="Menlo" panose="020B0609030804020204" pitchFamily="49" charset="0"/>
              </a:rPr>
              <a:t>myfile</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"x = </a:t>
            </a:r>
            <a:r>
              <a:rPr lang="en-GB" sz="1200" b="0" dirty="0" err="1">
                <a:solidFill>
                  <a:srgbClr val="CE9178"/>
                </a:solidFill>
                <a:effectLst/>
                <a:latin typeface="Menlo" panose="020B0609030804020204" pitchFamily="49" charset="0"/>
              </a:rPr>
              <a:t>np.array</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a:solidFill>
                  <a:srgbClr val="D7BA7D"/>
                </a:solidFill>
                <a:effectLst/>
                <a:latin typeface="Menlo" panose="020B0609030804020204" pitchFamily="49" charset="0"/>
              </a:rPr>
              <a:t>\n</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a:t>
            </a:r>
          </a:p>
          <a:p>
            <a:br>
              <a:rPr lang="en-GB" sz="1200" b="0" dirty="0">
                <a:solidFill>
                  <a:srgbClr val="CCCCCC"/>
                </a:solidFill>
                <a:effectLst/>
                <a:latin typeface="Menlo" panose="020B0609030804020204" pitchFamily="49" charset="0"/>
              </a:rPr>
            </a:br>
            <a:r>
              <a:rPr lang="en-GB" sz="1200" b="0" dirty="0">
                <a:solidFill>
                  <a:srgbClr val="C586C0"/>
                </a:solidFill>
                <a:effectLst/>
                <a:latin typeface="Menlo" panose="020B0609030804020204" pitchFamily="49" charset="0"/>
              </a:rPr>
              <a:t>for</a:t>
            </a:r>
            <a:r>
              <a:rPr lang="en-GB" sz="1200" b="0" dirty="0">
                <a:solidFill>
                  <a:srgbClr val="CCCCCC"/>
                </a:solidFill>
                <a:effectLst/>
                <a:latin typeface="Menlo" panose="020B0609030804020204" pitchFamily="49" charset="0"/>
              </a:rPr>
              <a:t> (</a:t>
            </a:r>
            <a:r>
              <a:rPr lang="en-GB" sz="1200" b="0" dirty="0">
                <a:solidFill>
                  <a:srgbClr val="569CD6"/>
                </a:solidFill>
                <a:effectLst/>
                <a:latin typeface="Menlo" panose="020B0609030804020204" pitchFamily="49" charset="0"/>
              </a:rPr>
              <a:t>double</a:t>
            </a:r>
            <a:r>
              <a:rPr lang="en-GB" sz="1200" b="0" dirty="0">
                <a:solidFill>
                  <a:srgbClr val="CCCCCC"/>
                </a:solidFill>
                <a:effectLst/>
                <a:latin typeface="Menlo" panose="020B0609030804020204" pitchFamily="49" charset="0"/>
              </a:rPr>
              <a:t> j: vector){</a:t>
            </a:r>
          </a:p>
          <a:p>
            <a:r>
              <a:rPr lang="en-GB" sz="1200" b="0" dirty="0">
                <a:solidFill>
                  <a:srgbClr val="C586C0"/>
                </a:solidFill>
                <a:effectLst/>
                <a:latin typeface="Menlo" panose="020B0609030804020204" pitchFamily="49" charset="0"/>
              </a:rPr>
              <a:t>if</a:t>
            </a:r>
            <a:r>
              <a:rPr lang="en-GB" sz="1200" b="0" dirty="0">
                <a:solidFill>
                  <a:srgbClr val="CCCCCC"/>
                </a:solidFill>
                <a:effectLst/>
                <a:latin typeface="Menlo" panose="020B0609030804020204" pitchFamily="49" charset="0"/>
              </a:rPr>
              <a:t> (j </a:t>
            </a:r>
            <a:r>
              <a:rPr lang="en-GB" sz="1200" b="0" dirty="0">
                <a:solidFill>
                  <a:srgbClr val="D4D4D4"/>
                </a:solidFill>
                <a:effectLst/>
                <a:latin typeface="Menlo" panose="020B0609030804020204" pitchFamily="49" charset="0"/>
              </a:rPr>
              <a:t>!=</a:t>
            </a:r>
            <a:r>
              <a:rPr lang="en-GB" sz="1200" b="0" dirty="0">
                <a:solidFill>
                  <a:srgbClr val="CCCCCC"/>
                </a:solidFill>
                <a:effectLst/>
                <a:latin typeface="Menlo" panose="020B0609030804020204" pitchFamily="49" charset="0"/>
              </a:rPr>
              <a:t> </a:t>
            </a:r>
            <a:r>
              <a:rPr lang="en-GB" sz="1200" b="0" dirty="0" err="1">
                <a:solidFill>
                  <a:srgbClr val="9CDCFE"/>
                </a:solidFill>
                <a:effectLst/>
                <a:latin typeface="Menlo" panose="020B0609030804020204" pitchFamily="49" charset="0"/>
              </a:rPr>
              <a:t>vector</a:t>
            </a:r>
            <a:r>
              <a:rPr lang="en-GB" sz="1200" b="0" dirty="0" err="1">
                <a:solidFill>
                  <a:srgbClr val="CCCCCC"/>
                </a:solidFill>
                <a:effectLst/>
                <a:latin typeface="Menlo" panose="020B0609030804020204" pitchFamily="49" charset="0"/>
              </a:rPr>
              <a:t>.</a:t>
            </a:r>
            <a:r>
              <a:rPr lang="en-GB" sz="1200" b="0" dirty="0" err="1">
                <a:solidFill>
                  <a:srgbClr val="DCDCAA"/>
                </a:solidFill>
                <a:effectLst/>
                <a:latin typeface="Menlo" panose="020B0609030804020204" pitchFamily="49" charset="0"/>
              </a:rPr>
              <a:t>back</a:t>
            </a:r>
            <a:r>
              <a:rPr lang="en-GB" sz="1200" b="0" dirty="0">
                <a:solidFill>
                  <a:srgbClr val="CCCCCC"/>
                </a:solidFill>
                <a:effectLst/>
                <a:latin typeface="Menlo" panose="020B0609030804020204" pitchFamily="49" charset="0"/>
              </a:rPr>
              <a:t>()){</a:t>
            </a:r>
          </a:p>
          <a:p>
            <a:r>
              <a:rPr lang="en-GB" sz="1200" b="0" dirty="0" err="1">
                <a:solidFill>
                  <a:srgbClr val="CCCCCC"/>
                </a:solidFill>
                <a:effectLst/>
                <a:latin typeface="Menlo" panose="020B0609030804020204" pitchFamily="49" charset="0"/>
              </a:rPr>
              <a:t>myfile</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j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 "</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a:solidFill>
                  <a:srgbClr val="D7BA7D"/>
                </a:solidFill>
                <a:effectLst/>
                <a:latin typeface="Menlo" panose="020B0609030804020204" pitchFamily="49" charset="0"/>
              </a:rPr>
              <a:t>\n</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a:t>
            </a:r>
          </a:p>
          <a:p>
            <a:r>
              <a:rPr lang="en-GB" sz="1200" b="0" dirty="0">
                <a:solidFill>
                  <a:srgbClr val="CCCCCC"/>
                </a:solidFill>
                <a:effectLst/>
                <a:latin typeface="Menlo" panose="020B0609030804020204" pitchFamily="49" charset="0"/>
              </a:rPr>
              <a:t>}</a:t>
            </a:r>
          </a:p>
          <a:p>
            <a:r>
              <a:rPr lang="en-GB" sz="1200" b="0" dirty="0">
                <a:solidFill>
                  <a:srgbClr val="C586C0"/>
                </a:solidFill>
                <a:effectLst/>
                <a:latin typeface="Menlo" panose="020B0609030804020204" pitchFamily="49" charset="0"/>
              </a:rPr>
              <a:t>else</a:t>
            </a:r>
            <a:r>
              <a:rPr lang="en-GB" sz="1200" b="0" dirty="0">
                <a:solidFill>
                  <a:srgbClr val="CCCCCC"/>
                </a:solidFill>
                <a:effectLst/>
                <a:latin typeface="Menlo" panose="020B0609030804020204" pitchFamily="49" charset="0"/>
              </a:rPr>
              <a:t>{</a:t>
            </a:r>
          </a:p>
          <a:p>
            <a:r>
              <a:rPr lang="en-GB" sz="1200" b="0" dirty="0" err="1">
                <a:solidFill>
                  <a:srgbClr val="CCCCCC"/>
                </a:solidFill>
                <a:effectLst/>
                <a:latin typeface="Menlo" panose="020B0609030804020204" pitchFamily="49" charset="0"/>
              </a:rPr>
              <a:t>myfile</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j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a:solidFill>
                  <a:srgbClr val="D7BA7D"/>
                </a:solidFill>
                <a:effectLst/>
                <a:latin typeface="Menlo" panose="020B0609030804020204" pitchFamily="49" charset="0"/>
              </a:rPr>
              <a:t>\n</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a:t>
            </a:r>
          </a:p>
          <a:p>
            <a:r>
              <a:rPr lang="en-GB" sz="1200" b="0" dirty="0">
                <a:solidFill>
                  <a:srgbClr val="CCCCCC"/>
                </a:solidFill>
                <a:effectLst/>
                <a:latin typeface="Menlo" panose="020B0609030804020204" pitchFamily="49" charset="0"/>
              </a:rPr>
              <a:t>}</a:t>
            </a:r>
          </a:p>
          <a:p>
            <a:r>
              <a:rPr lang="en-GB" sz="1200" b="0" dirty="0">
                <a:solidFill>
                  <a:srgbClr val="CCCCCC"/>
                </a:solidFill>
                <a:effectLst/>
                <a:latin typeface="Menlo" panose="020B0609030804020204" pitchFamily="49" charset="0"/>
              </a:rPr>
              <a:t>}</a:t>
            </a:r>
          </a:p>
          <a:p>
            <a:br>
              <a:rPr lang="en-GB" sz="1200" b="0" dirty="0">
                <a:solidFill>
                  <a:srgbClr val="CCCCCC"/>
                </a:solidFill>
                <a:effectLst/>
                <a:latin typeface="Menlo" panose="020B0609030804020204" pitchFamily="49" charset="0"/>
              </a:rPr>
            </a:br>
            <a:r>
              <a:rPr lang="en-GB" sz="1200" b="0" dirty="0" err="1">
                <a:solidFill>
                  <a:srgbClr val="CCCCCC"/>
                </a:solidFill>
                <a:effectLst/>
                <a:latin typeface="Menlo" panose="020B0609030804020204" pitchFamily="49" charset="0"/>
              </a:rPr>
              <a:t>myfile</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a:solidFill>
                  <a:srgbClr val="D7BA7D"/>
                </a:solidFill>
                <a:effectLst/>
                <a:latin typeface="Menlo" panose="020B0609030804020204" pitchFamily="49" charset="0"/>
              </a:rPr>
              <a:t>\n</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a:solidFill>
                  <a:srgbClr val="D7BA7D"/>
                </a:solidFill>
                <a:effectLst/>
                <a:latin typeface="Menlo" panose="020B0609030804020204" pitchFamily="49" charset="0"/>
              </a:rPr>
              <a:t>\n</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a:t>
            </a:r>
          </a:p>
          <a:p>
            <a:r>
              <a:rPr lang="en-GB" sz="1200" b="0" dirty="0" err="1">
                <a:solidFill>
                  <a:srgbClr val="CCCCCC"/>
                </a:solidFill>
                <a:effectLst/>
                <a:latin typeface="Menlo" panose="020B0609030804020204" pitchFamily="49" charset="0"/>
              </a:rPr>
              <a:t>myfile</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err="1">
                <a:solidFill>
                  <a:srgbClr val="CE9178"/>
                </a:solidFill>
                <a:effectLst/>
                <a:latin typeface="Menlo" panose="020B0609030804020204" pitchFamily="49" charset="0"/>
              </a:rPr>
              <a:t>funcx</a:t>
            </a:r>
            <a:r>
              <a:rPr lang="en-GB" sz="1200" b="0" dirty="0">
                <a:solidFill>
                  <a:srgbClr val="CE9178"/>
                </a:solidFill>
                <a:effectLst/>
                <a:latin typeface="Menlo" panose="020B0609030804020204" pitchFamily="49" charset="0"/>
              </a:rPr>
              <a:t> = </a:t>
            </a:r>
            <a:r>
              <a:rPr lang="en-GB" sz="1200" b="0" dirty="0" err="1">
                <a:solidFill>
                  <a:srgbClr val="CE9178"/>
                </a:solidFill>
                <a:effectLst/>
                <a:latin typeface="Menlo" panose="020B0609030804020204" pitchFamily="49" charset="0"/>
              </a:rPr>
              <a:t>np.array</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a:solidFill>
                  <a:srgbClr val="D7BA7D"/>
                </a:solidFill>
                <a:effectLst/>
                <a:latin typeface="Menlo" panose="020B0609030804020204" pitchFamily="49" charset="0"/>
              </a:rPr>
              <a:t>\n</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a:t>
            </a:r>
          </a:p>
          <a:p>
            <a:br>
              <a:rPr lang="en-GB" sz="1200" b="0" dirty="0">
                <a:solidFill>
                  <a:srgbClr val="CCCCCC"/>
                </a:solidFill>
                <a:effectLst/>
                <a:latin typeface="Menlo" panose="020B0609030804020204" pitchFamily="49" charset="0"/>
              </a:rPr>
            </a:br>
            <a:r>
              <a:rPr lang="en-GB" sz="1200" b="0" dirty="0">
                <a:solidFill>
                  <a:srgbClr val="C586C0"/>
                </a:solidFill>
                <a:effectLst/>
                <a:latin typeface="Menlo" panose="020B0609030804020204" pitchFamily="49" charset="0"/>
              </a:rPr>
              <a:t>for</a:t>
            </a:r>
            <a:r>
              <a:rPr lang="en-GB" sz="1200" b="0" dirty="0">
                <a:solidFill>
                  <a:srgbClr val="CCCCCC"/>
                </a:solidFill>
                <a:effectLst/>
                <a:latin typeface="Menlo" panose="020B0609030804020204" pitchFamily="49" charset="0"/>
              </a:rPr>
              <a:t> (</a:t>
            </a:r>
            <a:r>
              <a:rPr lang="en-GB" sz="1200" b="0" dirty="0">
                <a:solidFill>
                  <a:srgbClr val="569CD6"/>
                </a:solidFill>
                <a:effectLst/>
                <a:latin typeface="Menlo" panose="020B0609030804020204" pitchFamily="49" charset="0"/>
              </a:rPr>
              <a:t>double</a:t>
            </a:r>
            <a:r>
              <a:rPr lang="en-GB" sz="1200" b="0" dirty="0">
                <a:solidFill>
                  <a:srgbClr val="CCCCCC"/>
                </a:solidFill>
                <a:effectLst/>
                <a:latin typeface="Menlo" panose="020B0609030804020204" pitchFamily="49" charset="0"/>
              </a:rPr>
              <a:t> j: </a:t>
            </a:r>
            <a:r>
              <a:rPr lang="en-GB" sz="1200" b="0" dirty="0" err="1">
                <a:solidFill>
                  <a:srgbClr val="CCCCCC"/>
                </a:solidFill>
                <a:effectLst/>
                <a:latin typeface="Menlo" panose="020B0609030804020204" pitchFamily="49" charset="0"/>
              </a:rPr>
              <a:t>ans</a:t>
            </a:r>
            <a:r>
              <a:rPr lang="en-GB" sz="1200" b="0" dirty="0">
                <a:solidFill>
                  <a:srgbClr val="CCCCCC"/>
                </a:solidFill>
                <a:effectLst/>
                <a:latin typeface="Menlo" panose="020B0609030804020204" pitchFamily="49" charset="0"/>
              </a:rPr>
              <a:t>){</a:t>
            </a:r>
          </a:p>
          <a:p>
            <a:r>
              <a:rPr lang="en-GB" sz="1200" b="0" dirty="0">
                <a:solidFill>
                  <a:srgbClr val="C586C0"/>
                </a:solidFill>
                <a:effectLst/>
                <a:latin typeface="Menlo" panose="020B0609030804020204" pitchFamily="49" charset="0"/>
              </a:rPr>
              <a:t>if</a:t>
            </a:r>
            <a:r>
              <a:rPr lang="en-GB" sz="1200" b="0" dirty="0">
                <a:solidFill>
                  <a:srgbClr val="CCCCCC"/>
                </a:solidFill>
                <a:effectLst/>
                <a:latin typeface="Menlo" panose="020B0609030804020204" pitchFamily="49" charset="0"/>
              </a:rPr>
              <a:t> (j </a:t>
            </a:r>
            <a:r>
              <a:rPr lang="en-GB" sz="1200" b="0" dirty="0">
                <a:solidFill>
                  <a:srgbClr val="D4D4D4"/>
                </a:solidFill>
                <a:effectLst/>
                <a:latin typeface="Menlo" panose="020B0609030804020204" pitchFamily="49" charset="0"/>
              </a:rPr>
              <a:t>!=</a:t>
            </a:r>
            <a:r>
              <a:rPr lang="en-GB" sz="1200" b="0" dirty="0">
                <a:solidFill>
                  <a:srgbClr val="CCCCCC"/>
                </a:solidFill>
                <a:effectLst/>
                <a:latin typeface="Menlo" panose="020B0609030804020204" pitchFamily="49" charset="0"/>
              </a:rPr>
              <a:t> </a:t>
            </a:r>
            <a:r>
              <a:rPr lang="en-GB" sz="1200" b="0" dirty="0" err="1">
                <a:solidFill>
                  <a:srgbClr val="9CDCFE"/>
                </a:solidFill>
                <a:effectLst/>
                <a:latin typeface="Menlo" panose="020B0609030804020204" pitchFamily="49" charset="0"/>
              </a:rPr>
              <a:t>ans</a:t>
            </a:r>
            <a:r>
              <a:rPr lang="en-GB" sz="1200" b="0" dirty="0" err="1">
                <a:solidFill>
                  <a:srgbClr val="CCCCCC"/>
                </a:solidFill>
                <a:effectLst/>
                <a:latin typeface="Menlo" panose="020B0609030804020204" pitchFamily="49" charset="0"/>
              </a:rPr>
              <a:t>.</a:t>
            </a:r>
            <a:r>
              <a:rPr lang="en-GB" sz="1200" b="0" dirty="0" err="1">
                <a:solidFill>
                  <a:srgbClr val="DCDCAA"/>
                </a:solidFill>
                <a:effectLst/>
                <a:latin typeface="Menlo" panose="020B0609030804020204" pitchFamily="49" charset="0"/>
              </a:rPr>
              <a:t>at</a:t>
            </a:r>
            <a:r>
              <a:rPr lang="en-GB" sz="1200" b="0" dirty="0">
                <a:solidFill>
                  <a:srgbClr val="CCCCCC"/>
                </a:solidFill>
                <a:effectLst/>
                <a:latin typeface="Menlo" panose="020B0609030804020204" pitchFamily="49" charset="0"/>
              </a:rPr>
              <a:t>(</a:t>
            </a:r>
            <a:r>
              <a:rPr lang="en-GB" sz="1200" b="0" dirty="0">
                <a:solidFill>
                  <a:srgbClr val="D4D4D4"/>
                </a:solidFill>
                <a:effectLst/>
                <a:latin typeface="Menlo" panose="020B0609030804020204" pitchFamily="49" charset="0"/>
              </a:rPr>
              <a:t>*</a:t>
            </a:r>
            <a:r>
              <a:rPr lang="en-GB" sz="1200" b="0" dirty="0" err="1">
                <a:solidFill>
                  <a:srgbClr val="CCCCCC"/>
                </a:solidFill>
                <a:effectLst/>
                <a:latin typeface="Menlo" panose="020B0609030804020204" pitchFamily="49" charset="0"/>
              </a:rPr>
              <a:t>lastElement</a:t>
            </a:r>
            <a:r>
              <a:rPr lang="en-GB" sz="1200" b="0" dirty="0">
                <a:solidFill>
                  <a:srgbClr val="CCCCCC"/>
                </a:solidFill>
                <a:effectLst/>
                <a:latin typeface="Menlo" panose="020B0609030804020204" pitchFamily="49" charset="0"/>
              </a:rPr>
              <a:t>)){</a:t>
            </a:r>
            <a:r>
              <a:rPr lang="en-GB" sz="1200" b="0" dirty="0">
                <a:solidFill>
                  <a:srgbClr val="6A9955"/>
                </a:solidFill>
                <a:effectLst/>
                <a:latin typeface="Menlo" panose="020B0609030804020204" pitchFamily="49" charset="0"/>
              </a:rPr>
              <a:t> //selects last value of </a:t>
            </a:r>
            <a:r>
              <a:rPr lang="en-GB" sz="1200" b="0" dirty="0" err="1">
                <a:solidFill>
                  <a:srgbClr val="6A9955"/>
                </a:solidFill>
                <a:effectLst/>
                <a:latin typeface="Menlo" panose="020B0609030804020204" pitchFamily="49" charset="0"/>
              </a:rPr>
              <a:t>ans</a:t>
            </a:r>
            <a:endParaRPr lang="en-GB" sz="1200" b="0" dirty="0">
              <a:solidFill>
                <a:srgbClr val="CCCCCC"/>
              </a:solidFill>
              <a:effectLst/>
              <a:latin typeface="Menlo" panose="020B0609030804020204" pitchFamily="49" charset="0"/>
            </a:endParaRPr>
          </a:p>
          <a:p>
            <a:r>
              <a:rPr lang="en-GB" sz="1200" b="0" dirty="0" err="1">
                <a:solidFill>
                  <a:srgbClr val="CCCCCC"/>
                </a:solidFill>
                <a:effectLst/>
                <a:latin typeface="Menlo" panose="020B0609030804020204" pitchFamily="49" charset="0"/>
              </a:rPr>
              <a:t>myfile</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j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 "</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a:solidFill>
                  <a:srgbClr val="D7BA7D"/>
                </a:solidFill>
                <a:effectLst/>
                <a:latin typeface="Menlo" panose="020B0609030804020204" pitchFamily="49" charset="0"/>
              </a:rPr>
              <a:t>\n</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a:t>
            </a:r>
          </a:p>
          <a:p>
            <a:r>
              <a:rPr lang="en-GB" sz="1200" b="0" dirty="0">
                <a:solidFill>
                  <a:srgbClr val="CCCCCC"/>
                </a:solidFill>
                <a:effectLst/>
                <a:latin typeface="Menlo" panose="020B0609030804020204" pitchFamily="49" charset="0"/>
              </a:rPr>
              <a:t>}</a:t>
            </a:r>
          </a:p>
          <a:p>
            <a:r>
              <a:rPr lang="en-GB" sz="1200" b="0" dirty="0">
                <a:solidFill>
                  <a:srgbClr val="C586C0"/>
                </a:solidFill>
                <a:effectLst/>
                <a:latin typeface="Menlo" panose="020B0609030804020204" pitchFamily="49" charset="0"/>
              </a:rPr>
              <a:t>else</a:t>
            </a:r>
            <a:r>
              <a:rPr lang="en-GB" sz="1200" b="0" dirty="0">
                <a:solidFill>
                  <a:srgbClr val="CCCCCC"/>
                </a:solidFill>
                <a:effectLst/>
                <a:latin typeface="Menlo" panose="020B0609030804020204" pitchFamily="49" charset="0"/>
              </a:rPr>
              <a:t>{</a:t>
            </a:r>
          </a:p>
          <a:p>
            <a:r>
              <a:rPr lang="en-GB" sz="1200" b="0" dirty="0" err="1">
                <a:solidFill>
                  <a:srgbClr val="CCCCCC"/>
                </a:solidFill>
                <a:effectLst/>
                <a:latin typeface="Menlo" panose="020B0609030804020204" pitchFamily="49" charset="0"/>
              </a:rPr>
              <a:t>myfile</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j </a:t>
            </a:r>
            <a:r>
              <a:rPr lang="en-GB" sz="1200" b="0" dirty="0">
                <a:solidFill>
                  <a:srgbClr val="D4D4D4"/>
                </a:solidFill>
                <a:effectLst/>
                <a:latin typeface="Menlo" panose="020B0609030804020204" pitchFamily="49" charset="0"/>
              </a:rPr>
              <a:t>&lt;&lt;</a:t>
            </a:r>
            <a:r>
              <a:rPr lang="en-GB" sz="1200" b="0" dirty="0">
                <a:solidFill>
                  <a:srgbClr val="CCCCCC"/>
                </a:solidFill>
                <a:effectLst/>
                <a:latin typeface="Menlo" panose="020B0609030804020204" pitchFamily="49" charset="0"/>
              </a:rPr>
              <a:t> </a:t>
            </a:r>
            <a:r>
              <a:rPr lang="en-GB" sz="1200" b="0" dirty="0">
                <a:solidFill>
                  <a:srgbClr val="CE9178"/>
                </a:solidFill>
                <a:effectLst/>
                <a:latin typeface="Menlo" panose="020B0609030804020204" pitchFamily="49" charset="0"/>
              </a:rPr>
              <a:t>"</a:t>
            </a:r>
            <a:r>
              <a:rPr lang="en-GB" sz="1200" b="0" dirty="0">
                <a:solidFill>
                  <a:srgbClr val="D7BA7D"/>
                </a:solidFill>
                <a:effectLst/>
                <a:latin typeface="Menlo" panose="020B0609030804020204" pitchFamily="49" charset="0"/>
              </a:rPr>
              <a:t>\n</a:t>
            </a:r>
            <a:r>
              <a:rPr lang="en-GB" sz="1200" b="0" dirty="0">
                <a:solidFill>
                  <a:srgbClr val="CE9178"/>
                </a:solidFill>
                <a:effectLst/>
                <a:latin typeface="Menlo" panose="020B0609030804020204" pitchFamily="49" charset="0"/>
              </a:rPr>
              <a:t>"</a:t>
            </a:r>
            <a:r>
              <a:rPr lang="en-GB" sz="1200" b="0" dirty="0">
                <a:solidFill>
                  <a:srgbClr val="CCCCCC"/>
                </a:solidFill>
                <a:effectLst/>
                <a:latin typeface="Menlo" panose="020B0609030804020204" pitchFamily="49" charset="0"/>
              </a:rPr>
              <a:t>;}</a:t>
            </a:r>
          </a:p>
          <a:p>
            <a:r>
              <a:rPr lang="en-GB" sz="1200" b="0" dirty="0">
                <a:solidFill>
                  <a:srgbClr val="CCCCCC"/>
                </a:solidFill>
                <a:effectLst/>
                <a:latin typeface="Menlo" panose="020B0609030804020204" pitchFamily="49" charset="0"/>
              </a:rPr>
              <a:t>}</a:t>
            </a:r>
            <a:br>
              <a:rPr lang="en-GB" sz="1200" b="0" dirty="0">
                <a:solidFill>
                  <a:srgbClr val="CCCCCC"/>
                </a:solidFill>
                <a:effectLst/>
                <a:latin typeface="Menlo" panose="020B0609030804020204" pitchFamily="49" charset="0"/>
              </a:rPr>
            </a:br>
            <a:endParaRPr lang="en-GB" sz="1200" b="0" dirty="0">
              <a:solidFill>
                <a:srgbClr val="CCCCCC"/>
              </a:solidFill>
              <a:effectLst/>
              <a:latin typeface="Menlo" panose="020B0609030804020204" pitchFamily="49" charset="0"/>
            </a:endParaRPr>
          </a:p>
        </p:txBody>
      </p:sp>
      <p:sp>
        <p:nvSpPr>
          <p:cNvPr id="10" name="TextBox 9">
            <a:extLst>
              <a:ext uri="{FF2B5EF4-FFF2-40B4-BE49-F238E27FC236}">
                <a16:creationId xmlns:a16="http://schemas.microsoft.com/office/drawing/2014/main" id="{DC221066-FC74-278A-B0A9-9DF838AD3B0B}"/>
              </a:ext>
            </a:extLst>
          </p:cNvPr>
          <p:cNvSpPr txBox="1"/>
          <p:nvPr/>
        </p:nvSpPr>
        <p:spPr>
          <a:xfrm>
            <a:off x="5973097" y="1843914"/>
            <a:ext cx="6105832" cy="1754326"/>
          </a:xfrm>
          <a:prstGeom prst="rect">
            <a:avLst/>
          </a:prstGeom>
          <a:solidFill>
            <a:srgbClr val="E9E5DC"/>
          </a:solidFill>
          <a:ln w="31750">
            <a:solidFill>
              <a:srgbClr val="FF0000"/>
            </a:solidFill>
          </a:ln>
        </p:spPr>
        <p:txBody>
          <a:bodyPr wrap="square">
            <a:spAutoFit/>
          </a:bodyPr>
          <a:lstStyle/>
          <a:p>
            <a:r>
              <a:rPr lang="en-GB" dirty="0">
                <a:solidFill>
                  <a:srgbClr val="002060"/>
                </a:solidFill>
              </a:rPr>
              <a:t> File "/Users/</a:t>
            </a:r>
            <a:r>
              <a:rPr lang="en-GB" dirty="0" err="1">
                <a:solidFill>
                  <a:srgbClr val="002060"/>
                </a:solidFill>
              </a:rPr>
              <a:t>alexhill</a:t>
            </a:r>
            <a:r>
              <a:rPr lang="en-GB" dirty="0">
                <a:solidFill>
                  <a:srgbClr val="002060"/>
                </a:solidFill>
              </a:rPr>
              <a:t>/Documents/UOL/LIVINNO/Teaching/C++_Workshops/2023/WS4/scripts/</a:t>
            </a:r>
            <a:r>
              <a:rPr lang="en-GB" dirty="0" err="1">
                <a:solidFill>
                  <a:srgbClr val="002060"/>
                </a:solidFill>
              </a:rPr>
              <a:t>emily</a:t>
            </a:r>
            <a:r>
              <a:rPr lang="en-GB" dirty="0">
                <a:solidFill>
                  <a:srgbClr val="002060"/>
                </a:solidFill>
              </a:rPr>
              <a:t>/</a:t>
            </a:r>
            <a:r>
              <a:rPr lang="en-GB" dirty="0" err="1">
                <a:solidFill>
                  <a:srgbClr val="002060"/>
                </a:solidFill>
              </a:rPr>
              <a:t>data.py</a:t>
            </a:r>
            <a:r>
              <a:rPr lang="en-GB" dirty="0">
                <a:solidFill>
                  <a:srgbClr val="002060"/>
                </a:solidFill>
              </a:rPr>
              <a:t>", line 28</a:t>
            </a:r>
          </a:p>
          <a:p>
            <a:r>
              <a:rPr lang="en-GB" dirty="0">
                <a:solidFill>
                  <a:srgbClr val="002060"/>
                </a:solidFill>
              </a:rPr>
              <a:t>    0.98773,</a:t>
            </a:r>
          </a:p>
          <a:p>
            <a:r>
              <a:rPr lang="en-GB" dirty="0">
                <a:solidFill>
                  <a:srgbClr val="002060"/>
                </a:solidFill>
              </a:rPr>
              <a:t>    ^</a:t>
            </a:r>
          </a:p>
          <a:p>
            <a:r>
              <a:rPr lang="en-GB" dirty="0" err="1">
                <a:solidFill>
                  <a:srgbClr val="002060"/>
                </a:solidFill>
              </a:rPr>
              <a:t>SyntaxError</a:t>
            </a:r>
            <a:r>
              <a:rPr lang="en-GB" dirty="0">
                <a:solidFill>
                  <a:srgbClr val="002060"/>
                </a:solidFill>
              </a:rPr>
              <a:t>: invalid syntax</a:t>
            </a:r>
          </a:p>
        </p:txBody>
      </p:sp>
      <p:pic>
        <p:nvPicPr>
          <p:cNvPr id="12" name="Picture 11">
            <a:extLst>
              <a:ext uri="{FF2B5EF4-FFF2-40B4-BE49-F238E27FC236}">
                <a16:creationId xmlns:a16="http://schemas.microsoft.com/office/drawing/2014/main" id="{BBBE6EC7-C6DF-0CEC-F786-594A84127B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8329" y="3136900"/>
            <a:ext cx="2260600" cy="3721100"/>
          </a:xfrm>
          <a:prstGeom prst="rect">
            <a:avLst/>
          </a:prstGeom>
        </p:spPr>
      </p:pic>
    </p:spTree>
    <p:extLst>
      <p:ext uri="{BB962C8B-B14F-4D97-AF65-F5344CB8AC3E}">
        <p14:creationId xmlns:p14="http://schemas.microsoft.com/office/powerpoint/2010/main" val="235693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dissolv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8575-CA1D-F8CB-0E48-E1B1B3474E4B}"/>
              </a:ext>
            </a:extLst>
          </p:cNvPr>
          <p:cNvSpPr>
            <a:spLocks noGrp="1"/>
          </p:cNvSpPr>
          <p:nvPr>
            <p:ph type="title"/>
          </p:nvPr>
        </p:nvSpPr>
        <p:spPr>
          <a:xfrm>
            <a:off x="919119" y="0"/>
            <a:ext cx="10353762" cy="1257300"/>
          </a:xfrm>
        </p:spPr>
        <p:txBody>
          <a:bodyPr/>
          <a:lstStyle/>
          <a:p>
            <a:r>
              <a:rPr lang="en-GB" dirty="0"/>
              <a:t>Emily</a:t>
            </a:r>
          </a:p>
        </p:txBody>
      </p:sp>
      <p:pic>
        <p:nvPicPr>
          <p:cNvPr id="4" name="Picture 3">
            <a:extLst>
              <a:ext uri="{FF2B5EF4-FFF2-40B4-BE49-F238E27FC236}">
                <a16:creationId xmlns:a16="http://schemas.microsoft.com/office/drawing/2014/main" id="{4EC3BE40-263D-7F13-6E21-2BF5634FF4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93839"/>
            <a:ext cx="6985000" cy="5410200"/>
          </a:xfrm>
          <a:prstGeom prst="rect">
            <a:avLst/>
          </a:prstGeom>
        </p:spPr>
      </p:pic>
      <p:sp>
        <p:nvSpPr>
          <p:cNvPr id="8" name="TextBox 7">
            <a:extLst>
              <a:ext uri="{FF2B5EF4-FFF2-40B4-BE49-F238E27FC236}">
                <a16:creationId xmlns:a16="http://schemas.microsoft.com/office/drawing/2014/main" id="{E77DF1CF-0008-FF20-F76C-B89247FB635B}"/>
              </a:ext>
            </a:extLst>
          </p:cNvPr>
          <p:cNvSpPr txBox="1"/>
          <p:nvPr/>
        </p:nvSpPr>
        <p:spPr>
          <a:xfrm>
            <a:off x="4522839" y="4248889"/>
            <a:ext cx="7669161" cy="1384995"/>
          </a:xfrm>
          <a:prstGeom prst="rect">
            <a:avLst/>
          </a:prstGeom>
          <a:solidFill>
            <a:schemeClr val="bg1"/>
          </a:solidFill>
          <a:ln w="31750">
            <a:solidFill>
              <a:srgbClr val="FF0000"/>
            </a:solidFill>
          </a:ln>
        </p:spPr>
        <p:txBody>
          <a:bodyPr wrap="square">
            <a:spAutoFit/>
          </a:bodyPr>
          <a:lstStyle/>
          <a:p>
            <a:r>
              <a:rPr lang="en-GB" sz="1200" b="0" dirty="0">
                <a:solidFill>
                  <a:srgbClr val="569CD6"/>
                </a:solidFill>
                <a:effectLst/>
                <a:latin typeface="Menlo" panose="020B0609030804020204" pitchFamily="49" charset="0"/>
              </a:rPr>
              <a:t>int</a:t>
            </a:r>
            <a:r>
              <a:rPr lang="en-GB" sz="1200" b="0" dirty="0">
                <a:solidFill>
                  <a:srgbClr val="CCCCCC"/>
                </a:solidFill>
                <a:effectLst/>
                <a:latin typeface="Menlo" panose="020B0609030804020204" pitchFamily="49" charset="0"/>
              </a:rPr>
              <a:t> </a:t>
            </a:r>
            <a:r>
              <a:rPr lang="en-GB" sz="1200" b="0" dirty="0">
                <a:solidFill>
                  <a:srgbClr val="DCDCAA"/>
                </a:solidFill>
                <a:effectLst/>
                <a:latin typeface="Menlo" panose="020B0609030804020204" pitchFamily="49" charset="0"/>
              </a:rPr>
              <a:t>main</a:t>
            </a:r>
            <a:r>
              <a:rPr lang="en-GB" sz="1200" b="0" dirty="0">
                <a:solidFill>
                  <a:srgbClr val="CCCCCC"/>
                </a:solidFill>
                <a:effectLst/>
                <a:latin typeface="Menlo" panose="020B0609030804020204" pitchFamily="49" charset="0"/>
              </a:rPr>
              <a:t>(){</a:t>
            </a:r>
          </a:p>
          <a:p>
            <a:r>
              <a:rPr lang="en-GB" sz="1200" b="0" dirty="0">
                <a:solidFill>
                  <a:srgbClr val="CCCCCC"/>
                </a:solidFill>
                <a:effectLst/>
                <a:latin typeface="Menlo" panose="020B0609030804020204" pitchFamily="49" charset="0"/>
              </a:rPr>
              <a:t>vector</a:t>
            </a:r>
            <a:r>
              <a:rPr lang="en-GB" sz="1200" b="0" dirty="0">
                <a:solidFill>
                  <a:srgbClr val="D4D4D4"/>
                </a:solidFill>
                <a:effectLst/>
                <a:latin typeface="Menlo" panose="020B0609030804020204" pitchFamily="49" charset="0"/>
              </a:rPr>
              <a:t>&lt;</a:t>
            </a:r>
            <a:r>
              <a:rPr lang="en-GB" sz="1200" b="0" dirty="0">
                <a:solidFill>
                  <a:srgbClr val="569CD6"/>
                </a:solidFill>
                <a:effectLst/>
                <a:latin typeface="Menlo" panose="020B0609030804020204" pitchFamily="49" charset="0"/>
              </a:rPr>
              <a:t>double</a:t>
            </a:r>
            <a:r>
              <a:rPr lang="en-GB" sz="1200" b="0" dirty="0">
                <a:solidFill>
                  <a:srgbClr val="D4D4D4"/>
                </a:solidFill>
                <a:effectLst/>
                <a:latin typeface="Menlo" panose="020B0609030804020204" pitchFamily="49" charset="0"/>
              </a:rPr>
              <a:t>&gt;</a:t>
            </a:r>
            <a:r>
              <a:rPr lang="en-GB" sz="1200" b="0" dirty="0">
                <a:solidFill>
                  <a:srgbClr val="CCCCCC"/>
                </a:solidFill>
                <a:effectLst/>
                <a:latin typeface="Menlo" panose="020B0609030804020204" pitchFamily="49" charset="0"/>
              </a:rPr>
              <a:t> </a:t>
            </a:r>
            <a:r>
              <a:rPr lang="en-GB" sz="1200" b="0" dirty="0" err="1">
                <a:solidFill>
                  <a:srgbClr val="CCCCCC"/>
                </a:solidFill>
                <a:effectLst/>
                <a:latin typeface="Menlo" panose="020B0609030804020204" pitchFamily="49" charset="0"/>
              </a:rPr>
              <a:t>ans</a:t>
            </a:r>
            <a:r>
              <a:rPr lang="en-GB" sz="1200" b="0" dirty="0">
                <a:solidFill>
                  <a:srgbClr val="CCCCCC"/>
                </a:solidFill>
                <a:effectLst/>
                <a:latin typeface="Menlo" panose="020B0609030804020204" pitchFamily="49" charset="0"/>
              </a:rPr>
              <a:t>;</a:t>
            </a:r>
          </a:p>
          <a:p>
            <a:r>
              <a:rPr lang="en-GB" sz="1200" b="0" dirty="0">
                <a:solidFill>
                  <a:srgbClr val="CCCCCC"/>
                </a:solidFill>
                <a:effectLst/>
                <a:latin typeface="Menlo" panose="020B0609030804020204" pitchFamily="49" charset="0"/>
              </a:rPr>
              <a:t>vector</a:t>
            </a:r>
            <a:r>
              <a:rPr lang="en-GB" sz="1200" b="0" dirty="0">
                <a:solidFill>
                  <a:srgbClr val="D4D4D4"/>
                </a:solidFill>
                <a:effectLst/>
                <a:latin typeface="Menlo" panose="020B0609030804020204" pitchFamily="49" charset="0"/>
              </a:rPr>
              <a:t>&lt;</a:t>
            </a:r>
            <a:r>
              <a:rPr lang="en-GB" sz="1200" b="0" dirty="0">
                <a:solidFill>
                  <a:srgbClr val="569CD6"/>
                </a:solidFill>
                <a:effectLst/>
                <a:latin typeface="Menlo" panose="020B0609030804020204" pitchFamily="49" charset="0"/>
              </a:rPr>
              <a:t>double</a:t>
            </a:r>
            <a:r>
              <a:rPr lang="en-GB" sz="1200" b="0" dirty="0">
                <a:solidFill>
                  <a:srgbClr val="D4D4D4"/>
                </a:solidFill>
                <a:effectLst/>
                <a:latin typeface="Menlo" panose="020B0609030804020204" pitchFamily="49" charset="0"/>
              </a:rPr>
              <a:t>&gt;</a:t>
            </a:r>
            <a:r>
              <a:rPr lang="en-GB" sz="1200" b="0" dirty="0">
                <a:solidFill>
                  <a:srgbClr val="CCCCCC"/>
                </a:solidFill>
                <a:effectLst/>
                <a:latin typeface="Menlo" panose="020B0609030804020204" pitchFamily="49" charset="0"/>
              </a:rPr>
              <a:t> vector;</a:t>
            </a:r>
          </a:p>
          <a:p>
            <a:br>
              <a:rPr lang="en-GB" sz="1200" b="0" dirty="0">
                <a:solidFill>
                  <a:srgbClr val="CCCCCC"/>
                </a:solidFill>
                <a:effectLst/>
                <a:latin typeface="Menlo" panose="020B0609030804020204" pitchFamily="49" charset="0"/>
              </a:rPr>
            </a:br>
            <a:r>
              <a:rPr lang="en-GB" sz="1200" b="0" dirty="0">
                <a:solidFill>
                  <a:srgbClr val="C586C0"/>
                </a:solidFill>
                <a:effectLst/>
                <a:latin typeface="Menlo" panose="020B0609030804020204" pitchFamily="49" charset="0"/>
              </a:rPr>
              <a:t>for</a:t>
            </a:r>
            <a:r>
              <a:rPr lang="en-GB" sz="1200" b="0" dirty="0">
                <a:solidFill>
                  <a:srgbClr val="CCCCCC"/>
                </a:solidFill>
                <a:effectLst/>
                <a:latin typeface="Menlo" panose="020B0609030804020204" pitchFamily="49" charset="0"/>
              </a:rPr>
              <a:t> (</a:t>
            </a:r>
            <a:r>
              <a:rPr lang="en-GB" sz="1200" b="0" dirty="0">
                <a:solidFill>
                  <a:srgbClr val="569CD6"/>
                </a:solidFill>
                <a:effectLst/>
                <a:latin typeface="Menlo" panose="020B0609030804020204" pitchFamily="49" charset="0"/>
              </a:rPr>
              <a:t>int</a:t>
            </a:r>
            <a:r>
              <a:rPr lang="en-GB" sz="1200" b="0" dirty="0">
                <a:solidFill>
                  <a:srgbClr val="CCCCCC"/>
                </a:solidFill>
                <a:effectLst/>
                <a:latin typeface="Menlo" panose="020B0609030804020204" pitchFamily="49" charset="0"/>
              </a:rPr>
              <a:t> </a:t>
            </a:r>
            <a:r>
              <a:rPr lang="en-GB" sz="1200" b="0" dirty="0" err="1">
                <a:solidFill>
                  <a:srgbClr val="CCCCCC"/>
                </a:solidFill>
                <a:effectLst/>
                <a:latin typeface="Menlo" panose="020B0609030804020204" pitchFamily="49" charset="0"/>
              </a:rPr>
              <a:t>i</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a:t>
            </a:r>
            <a:r>
              <a:rPr lang="en-GB" sz="1200" b="0" dirty="0">
                <a:solidFill>
                  <a:srgbClr val="B5CEA8"/>
                </a:solidFill>
                <a:effectLst/>
                <a:latin typeface="Menlo" panose="020B0609030804020204" pitchFamily="49" charset="0"/>
              </a:rPr>
              <a:t>10</a:t>
            </a:r>
            <a:r>
              <a:rPr lang="en-GB" sz="1200" b="0" dirty="0">
                <a:solidFill>
                  <a:srgbClr val="CCCCCC"/>
                </a:solidFill>
                <a:effectLst/>
                <a:latin typeface="Menlo" panose="020B0609030804020204" pitchFamily="49" charset="0"/>
              </a:rPr>
              <a:t>; </a:t>
            </a:r>
            <a:r>
              <a:rPr lang="en-GB" sz="1200" b="0" dirty="0" err="1">
                <a:solidFill>
                  <a:srgbClr val="CCCCCC"/>
                </a:solidFill>
                <a:effectLst/>
                <a:latin typeface="Menlo" panose="020B0609030804020204" pitchFamily="49" charset="0"/>
              </a:rPr>
              <a:t>i</a:t>
            </a:r>
            <a:r>
              <a:rPr lang="en-GB" sz="1200" b="0" dirty="0">
                <a:solidFill>
                  <a:srgbClr val="CCCCCC"/>
                </a:solidFill>
                <a:effectLst/>
                <a:latin typeface="Menlo" panose="020B0609030804020204" pitchFamily="49" charset="0"/>
              </a:rPr>
              <a:t> </a:t>
            </a:r>
            <a:r>
              <a:rPr lang="en-GB" sz="1200" b="0" dirty="0">
                <a:solidFill>
                  <a:srgbClr val="D4D4D4"/>
                </a:solidFill>
                <a:effectLst/>
                <a:latin typeface="Menlo" panose="020B0609030804020204" pitchFamily="49" charset="0"/>
              </a:rPr>
              <a:t>&lt;=</a:t>
            </a:r>
            <a:r>
              <a:rPr lang="en-GB" sz="1200" b="0" dirty="0">
                <a:solidFill>
                  <a:srgbClr val="CCCCCC"/>
                </a:solidFill>
                <a:effectLst/>
                <a:latin typeface="Menlo" panose="020B0609030804020204" pitchFamily="49" charset="0"/>
              </a:rPr>
              <a:t> </a:t>
            </a:r>
            <a:r>
              <a:rPr lang="en-GB" sz="1200" b="0" dirty="0">
                <a:solidFill>
                  <a:srgbClr val="B5CEA8"/>
                </a:solidFill>
                <a:effectLst/>
                <a:latin typeface="Menlo" panose="020B0609030804020204" pitchFamily="49" charset="0"/>
              </a:rPr>
              <a:t>10</a:t>
            </a:r>
            <a:r>
              <a:rPr lang="en-GB" sz="1200" b="0" dirty="0">
                <a:solidFill>
                  <a:srgbClr val="CCCCCC"/>
                </a:solidFill>
                <a:effectLst/>
                <a:latin typeface="Menlo" panose="020B0609030804020204" pitchFamily="49" charset="0"/>
              </a:rPr>
              <a:t>; </a:t>
            </a:r>
            <a:r>
              <a:rPr lang="en-GB" sz="1200" b="0" dirty="0" err="1">
                <a:solidFill>
                  <a:srgbClr val="CCCCCC"/>
                </a:solidFill>
                <a:effectLst/>
                <a:latin typeface="Menlo" panose="020B0609030804020204" pitchFamily="49" charset="0"/>
              </a:rPr>
              <a:t>i</a:t>
            </a:r>
            <a:r>
              <a:rPr lang="en-GB" sz="1200" b="0" dirty="0">
                <a:solidFill>
                  <a:srgbClr val="D4D4D4"/>
                </a:solidFill>
                <a:effectLst/>
                <a:latin typeface="Menlo" panose="020B0609030804020204" pitchFamily="49" charset="0"/>
              </a:rPr>
              <a:t>++</a:t>
            </a:r>
            <a:r>
              <a:rPr lang="en-GB" sz="1200" b="0" dirty="0">
                <a:solidFill>
                  <a:srgbClr val="CCCCCC"/>
                </a:solidFill>
                <a:effectLst/>
                <a:latin typeface="Menlo" panose="020B0609030804020204" pitchFamily="49" charset="0"/>
              </a:rPr>
              <a:t>) {</a:t>
            </a:r>
          </a:p>
          <a:p>
            <a:r>
              <a:rPr lang="en-GB" sz="1200" b="0" dirty="0" err="1">
                <a:solidFill>
                  <a:srgbClr val="9CDCFE"/>
                </a:solidFill>
                <a:effectLst/>
                <a:latin typeface="Menlo" panose="020B0609030804020204" pitchFamily="49" charset="0"/>
              </a:rPr>
              <a:t>vector</a:t>
            </a:r>
            <a:r>
              <a:rPr lang="en-GB" sz="1200" b="0" dirty="0" err="1">
                <a:solidFill>
                  <a:srgbClr val="CCCCCC"/>
                </a:solidFill>
                <a:effectLst/>
                <a:latin typeface="Menlo" panose="020B0609030804020204" pitchFamily="49" charset="0"/>
              </a:rPr>
              <a:t>.</a:t>
            </a:r>
            <a:r>
              <a:rPr lang="en-GB" sz="1200" b="0" dirty="0" err="1">
                <a:solidFill>
                  <a:srgbClr val="DCDCAA"/>
                </a:solidFill>
                <a:effectLst/>
                <a:latin typeface="Menlo" panose="020B0609030804020204" pitchFamily="49" charset="0"/>
              </a:rPr>
              <a:t>push_back</a:t>
            </a:r>
            <a:r>
              <a:rPr lang="en-GB" sz="1200" b="0" dirty="0">
                <a:solidFill>
                  <a:srgbClr val="CCCCCC"/>
                </a:solidFill>
                <a:effectLst/>
                <a:latin typeface="Menlo" panose="020B0609030804020204" pitchFamily="49" charset="0"/>
              </a:rPr>
              <a:t>(</a:t>
            </a:r>
            <a:r>
              <a:rPr lang="en-GB" sz="1200" b="0" dirty="0" err="1">
                <a:solidFill>
                  <a:srgbClr val="CCCCCC"/>
                </a:solidFill>
                <a:effectLst/>
                <a:latin typeface="Menlo" panose="020B0609030804020204" pitchFamily="49" charset="0"/>
              </a:rPr>
              <a:t>i</a:t>
            </a:r>
            <a:r>
              <a:rPr lang="en-GB" sz="1200" b="0" dirty="0">
                <a:solidFill>
                  <a:srgbClr val="CCCCCC"/>
                </a:solidFill>
                <a:effectLst/>
                <a:latin typeface="Menlo" panose="020B0609030804020204" pitchFamily="49" charset="0"/>
              </a:rPr>
              <a:t>);</a:t>
            </a:r>
            <a:r>
              <a:rPr lang="en-GB" sz="1200" b="0" dirty="0">
                <a:solidFill>
                  <a:srgbClr val="6A9955"/>
                </a:solidFill>
                <a:effectLst/>
                <a:latin typeface="Menlo" panose="020B0609030804020204" pitchFamily="49" charset="0"/>
              </a:rPr>
              <a:t> //fills empty vector with values between -10 and 10</a:t>
            </a:r>
            <a:endParaRPr lang="en-GB" sz="1200" b="0" dirty="0">
              <a:solidFill>
                <a:srgbClr val="CCCCCC"/>
              </a:solidFill>
              <a:effectLst/>
              <a:latin typeface="Menlo" panose="020B0609030804020204" pitchFamily="49" charset="0"/>
            </a:endParaRPr>
          </a:p>
          <a:p>
            <a:r>
              <a:rPr lang="en-GB" sz="1200" b="0" dirty="0">
                <a:solidFill>
                  <a:srgbClr val="CCCCCC"/>
                </a:solidFill>
                <a:effectLst/>
                <a:latin typeface="Menlo" panose="020B0609030804020204" pitchFamily="49" charset="0"/>
              </a:rPr>
              <a:t>}</a:t>
            </a:r>
          </a:p>
        </p:txBody>
      </p:sp>
    </p:spTree>
    <p:extLst>
      <p:ext uri="{BB962C8B-B14F-4D97-AF65-F5344CB8AC3E}">
        <p14:creationId xmlns:p14="http://schemas.microsoft.com/office/powerpoint/2010/main" val="4047548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0E34C-C9C9-2D28-B9C4-05B0A4193A25}"/>
              </a:ext>
            </a:extLst>
          </p:cNvPr>
          <p:cNvSpPr>
            <a:spLocks noGrp="1"/>
          </p:cNvSpPr>
          <p:nvPr>
            <p:ph type="title"/>
          </p:nvPr>
        </p:nvSpPr>
        <p:spPr>
          <a:xfrm>
            <a:off x="1974500" y="168811"/>
            <a:ext cx="10353762" cy="1257300"/>
          </a:xfrm>
        </p:spPr>
        <p:txBody>
          <a:bodyPr/>
          <a:lstStyle/>
          <a:p>
            <a:r>
              <a:rPr lang="en-GB" dirty="0"/>
              <a:t>Sam</a:t>
            </a:r>
          </a:p>
        </p:txBody>
      </p:sp>
      <p:pic>
        <p:nvPicPr>
          <p:cNvPr id="5" name="Picture 4">
            <a:extLst>
              <a:ext uri="{FF2B5EF4-FFF2-40B4-BE49-F238E27FC236}">
                <a16:creationId xmlns:a16="http://schemas.microsoft.com/office/drawing/2014/main" id="{BDC267C1-E1C6-C337-DB68-7432CD8F45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1381" y="1426111"/>
            <a:ext cx="4365676" cy="3469763"/>
          </a:xfrm>
          <a:prstGeom prst="rect">
            <a:avLst/>
          </a:prstGeom>
        </p:spPr>
      </p:pic>
      <p:sp>
        <p:nvSpPr>
          <p:cNvPr id="7" name="TextBox 6">
            <a:extLst>
              <a:ext uri="{FF2B5EF4-FFF2-40B4-BE49-F238E27FC236}">
                <a16:creationId xmlns:a16="http://schemas.microsoft.com/office/drawing/2014/main" id="{323A19EF-F254-21CE-7EA2-69E3D6CBFCAC}"/>
              </a:ext>
            </a:extLst>
          </p:cNvPr>
          <p:cNvSpPr txBox="1"/>
          <p:nvPr/>
        </p:nvSpPr>
        <p:spPr>
          <a:xfrm>
            <a:off x="7726414" y="5103674"/>
            <a:ext cx="4365676" cy="1754326"/>
          </a:xfrm>
          <a:prstGeom prst="rect">
            <a:avLst/>
          </a:prstGeom>
          <a:solidFill>
            <a:srgbClr val="E9E5DC"/>
          </a:solidFill>
          <a:ln w="31750">
            <a:solidFill>
              <a:srgbClr val="FF0000"/>
            </a:solidFill>
          </a:ln>
        </p:spPr>
        <p:txBody>
          <a:bodyPr wrap="square">
            <a:spAutoFit/>
          </a:bodyPr>
          <a:lstStyle/>
          <a:p>
            <a:r>
              <a:rPr lang="en-GB" dirty="0">
                <a:solidFill>
                  <a:srgbClr val="002060"/>
                </a:solidFill>
              </a:rPr>
              <a:t>What would you like the length of the vector to be?</a:t>
            </a:r>
          </a:p>
          <a:p>
            <a:r>
              <a:rPr lang="en-GB" dirty="0">
                <a:solidFill>
                  <a:srgbClr val="002060"/>
                </a:solidFill>
              </a:rPr>
              <a:t>100</a:t>
            </a:r>
          </a:p>
          <a:p>
            <a:endParaRPr lang="en-GB" dirty="0">
              <a:solidFill>
                <a:srgbClr val="002060"/>
              </a:solidFill>
            </a:endParaRPr>
          </a:p>
          <a:p>
            <a:r>
              <a:rPr lang="en-GB" dirty="0">
                <a:solidFill>
                  <a:srgbClr val="002060"/>
                </a:solidFill>
              </a:rPr>
              <a:t>In [2]: </a:t>
            </a:r>
            <a:r>
              <a:rPr lang="en-GB" dirty="0" err="1">
                <a:solidFill>
                  <a:srgbClr val="002060"/>
                </a:solidFill>
              </a:rPr>
              <a:t>len</a:t>
            </a:r>
            <a:r>
              <a:rPr lang="en-GB" dirty="0">
                <a:solidFill>
                  <a:srgbClr val="002060"/>
                </a:solidFill>
              </a:rPr>
              <a:t>(theta)</a:t>
            </a:r>
          </a:p>
          <a:p>
            <a:r>
              <a:rPr lang="en-GB" dirty="0">
                <a:solidFill>
                  <a:srgbClr val="002060"/>
                </a:solidFill>
              </a:rPr>
              <a:t>Out[2]: 101</a:t>
            </a:r>
          </a:p>
        </p:txBody>
      </p:sp>
      <p:sp>
        <p:nvSpPr>
          <p:cNvPr id="9" name="TextBox 8">
            <a:extLst>
              <a:ext uri="{FF2B5EF4-FFF2-40B4-BE49-F238E27FC236}">
                <a16:creationId xmlns:a16="http://schemas.microsoft.com/office/drawing/2014/main" id="{326B4EFB-D2CF-FA3D-FA16-CDBAA95F3B30}"/>
              </a:ext>
            </a:extLst>
          </p:cNvPr>
          <p:cNvSpPr txBox="1"/>
          <p:nvPr/>
        </p:nvSpPr>
        <p:spPr>
          <a:xfrm>
            <a:off x="99910" y="859108"/>
            <a:ext cx="6105832" cy="5355312"/>
          </a:xfrm>
          <a:prstGeom prst="rect">
            <a:avLst/>
          </a:prstGeom>
          <a:solidFill>
            <a:schemeClr val="bg1"/>
          </a:solidFill>
          <a:ln w="31750">
            <a:solidFill>
              <a:srgbClr val="FF0000"/>
            </a:solidFill>
          </a:ln>
        </p:spPr>
        <p:txBody>
          <a:bodyPr wrap="square">
            <a:spAutoFit/>
          </a:bodyPr>
          <a:lstStyle/>
          <a:p>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 </a:t>
            </a:r>
            <a:r>
              <a:rPr lang="en-GB" b="0" dirty="0" err="1">
                <a:solidFill>
                  <a:srgbClr val="DCDCAA"/>
                </a:solidFill>
                <a:effectLst/>
                <a:latin typeface="Menlo" panose="020B0609030804020204" pitchFamily="49" charset="0"/>
              </a:rPr>
              <a:t>func</a:t>
            </a:r>
            <a:r>
              <a:rPr lang="en-GB" b="0" dirty="0">
                <a:solidFill>
                  <a:srgbClr val="CCCCCC"/>
                </a:solidFill>
                <a:effectLst/>
                <a:latin typeface="Menlo" panose="020B0609030804020204" pitchFamily="49" charset="0"/>
              </a:rPr>
              <a:t>(</a:t>
            </a:r>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 </a:t>
            </a:r>
            <a:r>
              <a:rPr lang="en-GB" b="0" dirty="0">
                <a:solidFill>
                  <a:srgbClr val="9CDCFE"/>
                </a:solidFill>
                <a:effectLst/>
                <a:latin typeface="Menlo" panose="020B0609030804020204" pitchFamily="49" charset="0"/>
              </a:rPr>
              <a:t>x</a:t>
            </a:r>
            <a:r>
              <a:rPr lang="en-GB" b="0" dirty="0">
                <a:solidFill>
                  <a:srgbClr val="CCCCCC"/>
                </a:solidFill>
                <a:effectLst/>
                <a:latin typeface="Menlo" panose="020B0609030804020204" pitchFamily="49" charset="0"/>
              </a:rPr>
              <a:t>) {</a:t>
            </a:r>
          </a:p>
          <a:p>
            <a:r>
              <a:rPr lang="en-GB" b="0" dirty="0">
                <a:solidFill>
                  <a:srgbClr val="C586C0"/>
                </a:solidFill>
                <a:effectLst/>
                <a:latin typeface="Menlo" panose="020B0609030804020204" pitchFamily="49" charset="0"/>
              </a:rPr>
              <a:t>if</a:t>
            </a:r>
            <a:r>
              <a:rPr lang="en-GB" b="0" dirty="0">
                <a:solidFill>
                  <a:srgbClr val="CCCCCC"/>
                </a:solidFill>
                <a:effectLst/>
                <a:latin typeface="Menlo" panose="020B0609030804020204" pitchFamily="49" charset="0"/>
              </a:rPr>
              <a:t> (x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0</a:t>
            </a:r>
            <a:r>
              <a:rPr lang="en-GB" b="0" dirty="0">
                <a:solidFill>
                  <a:srgbClr val="CCCCCC"/>
                </a:solidFill>
                <a:effectLst/>
                <a:latin typeface="Menlo" panose="020B0609030804020204" pitchFamily="49" charset="0"/>
              </a:rPr>
              <a:t>) </a:t>
            </a:r>
            <a:r>
              <a:rPr lang="en-GB" b="0" dirty="0">
                <a:solidFill>
                  <a:srgbClr val="C586C0"/>
                </a:solidFill>
                <a:effectLst/>
                <a:latin typeface="Menlo" panose="020B0609030804020204" pitchFamily="49" charset="0"/>
              </a:rPr>
              <a:t>return</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0</a:t>
            </a:r>
            <a:r>
              <a:rPr lang="en-GB" b="0" dirty="0">
                <a:solidFill>
                  <a:srgbClr val="CCCCCC"/>
                </a:solidFill>
                <a:effectLst/>
                <a:latin typeface="Menlo" panose="020B0609030804020204" pitchFamily="49" charset="0"/>
              </a:rPr>
              <a:t>;</a:t>
            </a:r>
          </a:p>
          <a:p>
            <a:r>
              <a:rPr lang="en-GB" b="0" dirty="0">
                <a:solidFill>
                  <a:srgbClr val="C586C0"/>
                </a:solidFill>
                <a:effectLst/>
                <a:latin typeface="Menlo" panose="020B0609030804020204" pitchFamily="49" charset="0"/>
              </a:rPr>
              <a:t>return</a:t>
            </a:r>
            <a:r>
              <a:rPr lang="en-GB" b="0" dirty="0">
                <a:solidFill>
                  <a:srgbClr val="CCCCCC"/>
                </a:solidFill>
                <a:effectLst/>
                <a:latin typeface="Menlo" panose="020B0609030804020204" pitchFamily="49" charset="0"/>
              </a:rPr>
              <a:t> </a:t>
            </a:r>
            <a:r>
              <a:rPr lang="en-GB" b="0" dirty="0">
                <a:solidFill>
                  <a:srgbClr val="DCDCAA"/>
                </a:solidFill>
                <a:effectLst/>
                <a:latin typeface="Menlo" panose="020B0609030804020204" pitchFamily="49" charset="0"/>
              </a:rPr>
              <a:t>exp</a:t>
            </a:r>
            <a:r>
              <a:rPr lang="en-GB" b="0" dirty="0">
                <a:solidFill>
                  <a:srgbClr val="CCCCCC"/>
                </a:solidFill>
                <a:effectLst/>
                <a:latin typeface="Menlo" panose="020B0609030804020204" pitchFamily="49" charset="0"/>
              </a:rPr>
              <a:t>(</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1.0</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(x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x));</a:t>
            </a:r>
          </a:p>
          <a:p>
            <a:r>
              <a:rPr lang="en-GB" b="0" dirty="0">
                <a:solidFill>
                  <a:srgbClr val="CCCCCC"/>
                </a:solidFill>
                <a:effectLst/>
                <a:latin typeface="Menlo" panose="020B0609030804020204" pitchFamily="49" charset="0"/>
              </a:rPr>
              <a:t>}</a:t>
            </a:r>
          </a:p>
          <a:p>
            <a:br>
              <a:rPr lang="en-GB" b="0" dirty="0">
                <a:solidFill>
                  <a:srgbClr val="CCCCCC"/>
                </a:solidFill>
                <a:effectLst/>
                <a:latin typeface="Menlo" panose="020B0609030804020204" pitchFamily="49" charset="0"/>
              </a:rPr>
            </a:br>
            <a:br>
              <a:rPr lang="en-GB" b="0" dirty="0">
                <a:solidFill>
                  <a:srgbClr val="CCCCCC"/>
                </a:solidFill>
                <a:effectLst/>
                <a:latin typeface="Menlo" panose="020B0609030804020204" pitchFamily="49" charset="0"/>
              </a:rPr>
            </a:br>
            <a:r>
              <a:rPr lang="en-GB" b="0" dirty="0">
                <a:solidFill>
                  <a:srgbClr val="569CD6"/>
                </a:solidFill>
                <a:effectLst/>
                <a:latin typeface="Menlo" panose="020B0609030804020204" pitchFamily="49" charset="0"/>
              </a:rPr>
              <a:t>int</a:t>
            </a:r>
            <a:r>
              <a:rPr lang="en-GB" b="0" dirty="0">
                <a:solidFill>
                  <a:srgbClr val="CCCCCC"/>
                </a:solidFill>
                <a:effectLst/>
                <a:latin typeface="Menlo" panose="020B0609030804020204" pitchFamily="49" charset="0"/>
              </a:rPr>
              <a:t> </a:t>
            </a:r>
            <a:r>
              <a:rPr lang="en-GB" b="0" dirty="0">
                <a:solidFill>
                  <a:srgbClr val="DCDCAA"/>
                </a:solidFill>
                <a:effectLst/>
                <a:latin typeface="Menlo" panose="020B0609030804020204" pitchFamily="49" charset="0"/>
              </a:rPr>
              <a:t>main</a:t>
            </a:r>
            <a:r>
              <a:rPr lang="en-GB" b="0" dirty="0">
                <a:solidFill>
                  <a:srgbClr val="CCCCCC"/>
                </a:solidFill>
                <a:effectLst/>
                <a:latin typeface="Menlo" panose="020B0609030804020204" pitchFamily="49" charset="0"/>
              </a:rPr>
              <a:t>() {</a:t>
            </a:r>
          </a:p>
          <a:p>
            <a:r>
              <a:rPr lang="en-GB" b="0" dirty="0">
                <a:solidFill>
                  <a:srgbClr val="CCCCCC"/>
                </a:solidFill>
                <a:effectLst/>
                <a:latin typeface="Menlo" panose="020B0609030804020204" pitchFamily="49" charset="0"/>
              </a:rPr>
              <a:t>vector</a:t>
            </a:r>
            <a:r>
              <a:rPr lang="en-GB" b="0" dirty="0">
                <a:solidFill>
                  <a:srgbClr val="D4D4D4"/>
                </a:solidFill>
                <a:effectLst/>
                <a:latin typeface="Menlo" panose="020B0609030804020204" pitchFamily="49" charset="0"/>
              </a:rPr>
              <a:t>&lt;</a:t>
            </a:r>
            <a:r>
              <a:rPr lang="en-GB" b="0" dirty="0">
                <a:solidFill>
                  <a:srgbClr val="569CD6"/>
                </a:solidFill>
                <a:effectLst/>
                <a:latin typeface="Menlo" panose="020B0609030804020204" pitchFamily="49" charset="0"/>
              </a:rPr>
              <a:t>double</a:t>
            </a:r>
            <a:r>
              <a:rPr lang="en-GB" b="0" dirty="0">
                <a:solidFill>
                  <a:srgbClr val="D4D4D4"/>
                </a:solidFill>
                <a:effectLst/>
                <a:latin typeface="Menlo" panose="020B0609030804020204" pitchFamily="49" charset="0"/>
              </a:rPr>
              <a:t>&gt;</a:t>
            </a:r>
            <a:r>
              <a:rPr lang="en-GB" b="0" dirty="0">
                <a:solidFill>
                  <a:srgbClr val="CCCCCC"/>
                </a:solidFill>
                <a:effectLst/>
                <a:latin typeface="Menlo" panose="020B0609030804020204" pitchFamily="49" charset="0"/>
              </a:rPr>
              <a:t> thetas;</a:t>
            </a:r>
          </a:p>
          <a:p>
            <a:r>
              <a:rPr lang="en-GB" b="0" dirty="0">
                <a:solidFill>
                  <a:srgbClr val="CCCCCC"/>
                </a:solidFill>
                <a:effectLst/>
                <a:latin typeface="Menlo" panose="020B0609030804020204" pitchFamily="49" charset="0"/>
              </a:rPr>
              <a:t>vector</a:t>
            </a:r>
            <a:r>
              <a:rPr lang="en-GB" b="0" dirty="0">
                <a:solidFill>
                  <a:srgbClr val="D4D4D4"/>
                </a:solidFill>
                <a:effectLst/>
                <a:latin typeface="Menlo" panose="020B0609030804020204" pitchFamily="49" charset="0"/>
              </a:rPr>
              <a:t>&lt;</a:t>
            </a:r>
            <a:r>
              <a:rPr lang="en-GB" b="0" dirty="0">
                <a:solidFill>
                  <a:srgbClr val="569CD6"/>
                </a:solidFill>
                <a:effectLst/>
                <a:latin typeface="Menlo" panose="020B0609030804020204" pitchFamily="49" charset="0"/>
              </a:rPr>
              <a:t>double</a:t>
            </a:r>
            <a:r>
              <a:rPr lang="en-GB" b="0" dirty="0">
                <a:solidFill>
                  <a:srgbClr val="D4D4D4"/>
                </a:solidFill>
                <a:effectLst/>
                <a:latin typeface="Menlo" panose="020B0609030804020204" pitchFamily="49" charset="0"/>
              </a:rPr>
              <a:t>&gt;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ans</a:t>
            </a:r>
            <a:r>
              <a:rPr lang="en-GB" b="0" dirty="0">
                <a:solidFill>
                  <a:srgbClr val="CCCCCC"/>
                </a:solidFill>
                <a:effectLst/>
                <a:latin typeface="Menlo" panose="020B0609030804020204" pitchFamily="49" charset="0"/>
              </a:rPr>
              <a:t>;</a:t>
            </a:r>
          </a:p>
          <a:p>
            <a:r>
              <a:rPr lang="en-GB" b="0" dirty="0" err="1">
                <a:solidFill>
                  <a:srgbClr val="CCCCCC"/>
                </a:solidFill>
                <a:effectLst/>
                <a:latin typeface="Menlo" panose="020B0609030804020204" pitchFamily="49" charset="0"/>
              </a:rPr>
              <a:t>cout</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&lt;&lt;</a:t>
            </a:r>
            <a:r>
              <a:rPr lang="en-GB" b="0" dirty="0">
                <a:solidFill>
                  <a:srgbClr val="CCCCCC"/>
                </a:solidFill>
                <a:effectLst/>
                <a:latin typeface="Menlo" panose="020B0609030804020204" pitchFamily="49" charset="0"/>
              </a:rPr>
              <a:t> </a:t>
            </a:r>
            <a:r>
              <a:rPr lang="en-GB" b="0" dirty="0">
                <a:solidFill>
                  <a:srgbClr val="CE9178"/>
                </a:solidFill>
                <a:effectLst/>
                <a:latin typeface="Menlo" panose="020B0609030804020204" pitchFamily="49" charset="0"/>
              </a:rPr>
              <a:t>"What would you like the length of the vector to be?</a:t>
            </a:r>
            <a:r>
              <a:rPr lang="en-GB" b="0" dirty="0">
                <a:solidFill>
                  <a:srgbClr val="D7BA7D"/>
                </a:solidFill>
                <a:effectLst/>
                <a:latin typeface="Menlo" panose="020B0609030804020204" pitchFamily="49" charset="0"/>
              </a:rPr>
              <a:t>\n</a:t>
            </a:r>
            <a:r>
              <a:rPr lang="en-GB" b="0" dirty="0">
                <a:solidFill>
                  <a:srgbClr val="CE9178"/>
                </a:solidFill>
                <a:effectLst/>
                <a:latin typeface="Menlo" panose="020B0609030804020204" pitchFamily="49" charset="0"/>
              </a:rPr>
              <a:t>"</a:t>
            </a:r>
            <a:r>
              <a:rPr lang="en-GB" b="0" dirty="0">
                <a:solidFill>
                  <a:srgbClr val="CCCCCC"/>
                </a:solidFill>
                <a:effectLst/>
                <a:latin typeface="Menlo" panose="020B0609030804020204" pitchFamily="49" charset="0"/>
              </a:rPr>
              <a:t>;</a:t>
            </a:r>
          </a:p>
          <a:p>
            <a:r>
              <a:rPr lang="en-GB" b="0" dirty="0">
                <a:solidFill>
                  <a:srgbClr val="569CD6"/>
                </a:solidFill>
                <a:effectLst/>
                <a:latin typeface="Menlo" panose="020B0609030804020204" pitchFamily="49" charset="0"/>
              </a:rPr>
              <a:t>int</a:t>
            </a:r>
            <a:r>
              <a:rPr lang="en-GB" b="0" dirty="0">
                <a:solidFill>
                  <a:srgbClr val="CCCCCC"/>
                </a:solidFill>
                <a:effectLst/>
                <a:latin typeface="Menlo" panose="020B0609030804020204" pitchFamily="49" charset="0"/>
              </a:rPr>
              <a:t> length;</a:t>
            </a:r>
          </a:p>
          <a:p>
            <a:r>
              <a:rPr lang="en-GB" b="0" dirty="0" err="1">
                <a:solidFill>
                  <a:srgbClr val="CCCCCC"/>
                </a:solidFill>
                <a:effectLst/>
                <a:latin typeface="Menlo" panose="020B0609030804020204" pitchFamily="49" charset="0"/>
              </a:rPr>
              <a:t>cin</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&gt;&gt;</a:t>
            </a:r>
            <a:r>
              <a:rPr lang="en-GB" b="0" dirty="0">
                <a:solidFill>
                  <a:srgbClr val="CCCCCC"/>
                </a:solidFill>
                <a:effectLst/>
                <a:latin typeface="Menlo" panose="020B0609030804020204" pitchFamily="49" charset="0"/>
              </a:rPr>
              <a:t> length;</a:t>
            </a:r>
          </a:p>
          <a:p>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stepSize</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20.0</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length;</a:t>
            </a:r>
          </a:p>
          <a:p>
            <a:r>
              <a:rPr lang="en-GB" b="0" dirty="0">
                <a:solidFill>
                  <a:srgbClr val="C586C0"/>
                </a:solidFill>
                <a:effectLst/>
                <a:latin typeface="Menlo" panose="020B0609030804020204" pitchFamily="49" charset="0"/>
              </a:rPr>
              <a:t>for</a:t>
            </a:r>
            <a:r>
              <a:rPr lang="en-GB" b="0" dirty="0">
                <a:solidFill>
                  <a:srgbClr val="CCCCCC"/>
                </a:solidFill>
                <a:effectLst/>
                <a:latin typeface="Menlo" panose="020B0609030804020204" pitchFamily="49" charset="0"/>
              </a:rPr>
              <a:t> (</a:t>
            </a:r>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 x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10</a:t>
            </a:r>
            <a:r>
              <a:rPr lang="en-GB" b="0" dirty="0">
                <a:solidFill>
                  <a:srgbClr val="CCCCCC"/>
                </a:solidFill>
                <a:effectLst/>
                <a:latin typeface="Menlo" panose="020B0609030804020204" pitchFamily="49" charset="0"/>
              </a:rPr>
              <a:t>; x </a:t>
            </a:r>
            <a:r>
              <a:rPr lang="en-GB" b="0" dirty="0">
                <a:solidFill>
                  <a:srgbClr val="D4D4D4"/>
                </a:solidFill>
                <a:effectLst/>
                <a:latin typeface="Menlo" panose="020B0609030804020204" pitchFamily="49" charset="0"/>
              </a:rPr>
              <a:t>&lt;=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10</a:t>
            </a:r>
            <a:r>
              <a:rPr lang="en-GB" b="0" dirty="0">
                <a:solidFill>
                  <a:srgbClr val="CCCCCC"/>
                </a:solidFill>
                <a:effectLst/>
                <a:latin typeface="Menlo" panose="020B0609030804020204" pitchFamily="49" charset="0"/>
              </a:rPr>
              <a:t>; x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stepSize</a:t>
            </a:r>
            <a:r>
              <a:rPr lang="en-GB" b="0" dirty="0">
                <a:solidFill>
                  <a:srgbClr val="CCCCCC"/>
                </a:solidFill>
                <a:effectLst/>
                <a:latin typeface="Menlo" panose="020B0609030804020204" pitchFamily="49" charset="0"/>
              </a:rPr>
              <a:t>) {</a:t>
            </a:r>
          </a:p>
          <a:p>
            <a:r>
              <a:rPr lang="en-GB" b="0" dirty="0" err="1">
                <a:solidFill>
                  <a:srgbClr val="9CDCFE"/>
                </a:solidFill>
                <a:effectLst/>
                <a:latin typeface="Menlo" panose="020B0609030804020204" pitchFamily="49" charset="0"/>
              </a:rPr>
              <a:t>thetas</a:t>
            </a:r>
            <a:r>
              <a:rPr lang="en-GB" b="0" dirty="0" err="1">
                <a:solidFill>
                  <a:srgbClr val="CCCCCC"/>
                </a:solidFill>
                <a:effectLst/>
                <a:latin typeface="Menlo" panose="020B0609030804020204" pitchFamily="49" charset="0"/>
              </a:rPr>
              <a:t>.</a:t>
            </a:r>
            <a:r>
              <a:rPr lang="en-GB" b="0" dirty="0" err="1">
                <a:solidFill>
                  <a:srgbClr val="DCDCAA"/>
                </a:solidFill>
                <a:effectLst/>
                <a:latin typeface="Menlo" panose="020B0609030804020204" pitchFamily="49" charset="0"/>
              </a:rPr>
              <a:t>push_back</a:t>
            </a:r>
            <a:r>
              <a:rPr lang="en-GB" b="0" dirty="0">
                <a:solidFill>
                  <a:srgbClr val="CCCCCC"/>
                </a:solidFill>
                <a:effectLst/>
                <a:latin typeface="Menlo" panose="020B0609030804020204" pitchFamily="49" charset="0"/>
              </a:rPr>
              <a:t>(x);</a:t>
            </a:r>
          </a:p>
          <a:p>
            <a:r>
              <a:rPr lang="en-GB" b="0" dirty="0" err="1">
                <a:solidFill>
                  <a:srgbClr val="9CDCFE"/>
                </a:solidFill>
                <a:effectLst/>
                <a:latin typeface="Menlo" panose="020B0609030804020204" pitchFamily="49" charset="0"/>
              </a:rPr>
              <a:t>ans</a:t>
            </a:r>
            <a:r>
              <a:rPr lang="en-GB" b="0" dirty="0" err="1">
                <a:solidFill>
                  <a:srgbClr val="CCCCCC"/>
                </a:solidFill>
                <a:effectLst/>
                <a:latin typeface="Menlo" panose="020B0609030804020204" pitchFamily="49" charset="0"/>
              </a:rPr>
              <a:t>.</a:t>
            </a:r>
            <a:r>
              <a:rPr lang="en-GB" b="0" dirty="0" err="1">
                <a:solidFill>
                  <a:srgbClr val="DCDCAA"/>
                </a:solidFill>
                <a:effectLst/>
                <a:latin typeface="Menlo" panose="020B0609030804020204" pitchFamily="49" charset="0"/>
              </a:rPr>
              <a:t>push_back</a:t>
            </a:r>
            <a:r>
              <a:rPr lang="en-GB" b="0" dirty="0">
                <a:solidFill>
                  <a:srgbClr val="CCCCCC"/>
                </a:solidFill>
                <a:effectLst/>
                <a:latin typeface="Menlo" panose="020B0609030804020204" pitchFamily="49" charset="0"/>
              </a:rPr>
              <a:t>(</a:t>
            </a:r>
            <a:r>
              <a:rPr lang="en-GB" b="0" dirty="0" err="1">
                <a:solidFill>
                  <a:srgbClr val="DCDCAA"/>
                </a:solidFill>
                <a:effectLst/>
                <a:latin typeface="Menlo" panose="020B0609030804020204" pitchFamily="49" charset="0"/>
              </a:rPr>
              <a:t>func</a:t>
            </a:r>
            <a:r>
              <a:rPr lang="en-GB" b="0" dirty="0">
                <a:solidFill>
                  <a:srgbClr val="CCCCCC"/>
                </a:solidFill>
                <a:effectLst/>
                <a:latin typeface="Menlo" panose="020B0609030804020204" pitchFamily="49" charset="0"/>
              </a:rPr>
              <a:t>(x));</a:t>
            </a:r>
          </a:p>
          <a:p>
            <a:r>
              <a:rPr lang="en-GB" b="0" dirty="0">
                <a:solidFill>
                  <a:srgbClr val="CCCCCC"/>
                </a:solidFill>
                <a:effectLst/>
                <a:latin typeface="Menlo" panose="020B0609030804020204" pitchFamily="49" charset="0"/>
              </a:rPr>
              <a:t>}</a:t>
            </a:r>
          </a:p>
        </p:txBody>
      </p:sp>
    </p:spTree>
    <p:extLst>
      <p:ext uri="{BB962C8B-B14F-4D97-AF65-F5344CB8AC3E}">
        <p14:creationId xmlns:p14="http://schemas.microsoft.com/office/powerpoint/2010/main" val="2052570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A1CF1-3E9D-9E8E-0CA6-7F88815BE041}"/>
              </a:ext>
            </a:extLst>
          </p:cNvPr>
          <p:cNvSpPr>
            <a:spLocks noGrp="1"/>
          </p:cNvSpPr>
          <p:nvPr>
            <p:ph type="title"/>
          </p:nvPr>
        </p:nvSpPr>
        <p:spPr/>
        <p:txBody>
          <a:bodyPr/>
          <a:lstStyle/>
          <a:p>
            <a:r>
              <a:rPr lang="en-GB" dirty="0"/>
              <a:t>Ana</a:t>
            </a:r>
          </a:p>
        </p:txBody>
      </p:sp>
      <p:pic>
        <p:nvPicPr>
          <p:cNvPr id="5" name="Picture 4" descr="A graph of a function&#10;&#10;Description automatically generated">
            <a:extLst>
              <a:ext uri="{FF2B5EF4-FFF2-40B4-BE49-F238E27FC236}">
                <a16:creationId xmlns:a16="http://schemas.microsoft.com/office/drawing/2014/main" id="{5526B237-575A-83CC-C1C0-5CDE124494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1807" y="1349225"/>
            <a:ext cx="5466073" cy="4159548"/>
          </a:xfrm>
          <a:prstGeom prst="rect">
            <a:avLst/>
          </a:prstGeom>
        </p:spPr>
      </p:pic>
      <p:sp>
        <p:nvSpPr>
          <p:cNvPr id="7" name="TextBox 6">
            <a:extLst>
              <a:ext uri="{FF2B5EF4-FFF2-40B4-BE49-F238E27FC236}">
                <a16:creationId xmlns:a16="http://schemas.microsoft.com/office/drawing/2014/main" id="{1D9AA0D5-702F-4C65-7A51-85A7BC757631}"/>
              </a:ext>
            </a:extLst>
          </p:cNvPr>
          <p:cNvSpPr txBox="1"/>
          <p:nvPr/>
        </p:nvSpPr>
        <p:spPr>
          <a:xfrm>
            <a:off x="235975" y="1166842"/>
            <a:ext cx="5466073" cy="4524315"/>
          </a:xfrm>
          <a:prstGeom prst="rect">
            <a:avLst/>
          </a:prstGeom>
          <a:solidFill>
            <a:schemeClr val="bg1"/>
          </a:solidFill>
          <a:ln w="31750">
            <a:solidFill>
              <a:srgbClr val="FF0000"/>
            </a:solidFill>
          </a:ln>
        </p:spPr>
        <p:txBody>
          <a:bodyPr wrap="square">
            <a:spAutoFit/>
          </a:bodyPr>
          <a:lstStyle/>
          <a:p>
            <a:r>
              <a:rPr lang="en-GB" b="0" dirty="0">
                <a:solidFill>
                  <a:srgbClr val="569CD6"/>
                </a:solidFill>
                <a:effectLst/>
                <a:latin typeface="Menlo" panose="020B0609030804020204" pitchFamily="49" charset="0"/>
              </a:rPr>
              <a:t>int</a:t>
            </a:r>
            <a:r>
              <a:rPr lang="en-GB" b="0" dirty="0">
                <a:solidFill>
                  <a:srgbClr val="CCCCCC"/>
                </a:solidFill>
                <a:effectLst/>
                <a:latin typeface="Menlo" panose="020B0609030804020204" pitchFamily="49" charset="0"/>
              </a:rPr>
              <a:t> </a:t>
            </a:r>
            <a:r>
              <a:rPr lang="en-GB" b="0" dirty="0">
                <a:solidFill>
                  <a:srgbClr val="DCDCAA"/>
                </a:solidFill>
                <a:effectLst/>
                <a:latin typeface="Menlo" panose="020B0609030804020204" pitchFamily="49" charset="0"/>
              </a:rPr>
              <a:t>main</a:t>
            </a:r>
            <a:r>
              <a:rPr lang="en-GB" b="0" dirty="0">
                <a:solidFill>
                  <a:srgbClr val="CCCCCC"/>
                </a:solidFill>
                <a:effectLst/>
                <a:latin typeface="Menlo" panose="020B0609030804020204" pitchFamily="49" charset="0"/>
              </a:rPr>
              <a:t>(){</a:t>
            </a:r>
          </a:p>
          <a:p>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 k</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500</a:t>
            </a:r>
            <a:r>
              <a:rPr lang="en-GB" b="0" dirty="0">
                <a:solidFill>
                  <a:srgbClr val="CCCCCC"/>
                </a:solidFill>
                <a:effectLst/>
                <a:latin typeface="Menlo" panose="020B0609030804020204" pitchFamily="49" charset="0"/>
              </a:rPr>
              <a:t>;</a:t>
            </a:r>
          </a:p>
          <a:p>
            <a:r>
              <a:rPr lang="en-GB" b="0" dirty="0">
                <a:solidFill>
                  <a:srgbClr val="6A9955"/>
                </a:solidFill>
                <a:effectLst/>
                <a:latin typeface="Menlo" panose="020B0609030804020204" pitchFamily="49" charset="0"/>
              </a:rPr>
              <a:t>//</a:t>
            </a:r>
            <a:r>
              <a:rPr lang="en-GB" b="0" dirty="0" err="1">
                <a:solidFill>
                  <a:srgbClr val="6A9955"/>
                </a:solidFill>
                <a:effectLst/>
                <a:latin typeface="Menlo" panose="020B0609030804020204" pitchFamily="49" charset="0"/>
              </a:rPr>
              <a:t>cout</a:t>
            </a:r>
            <a:r>
              <a:rPr lang="en-GB" b="0" dirty="0">
                <a:solidFill>
                  <a:srgbClr val="6A9955"/>
                </a:solidFill>
                <a:effectLst/>
                <a:latin typeface="Menlo" panose="020B0609030804020204" pitchFamily="49" charset="0"/>
              </a:rPr>
              <a:t> &lt;&lt; "Input </a:t>
            </a:r>
            <a:r>
              <a:rPr lang="en-GB" b="0" dirty="0" err="1">
                <a:solidFill>
                  <a:srgbClr val="6A9955"/>
                </a:solidFill>
                <a:effectLst/>
                <a:latin typeface="Menlo" panose="020B0609030804020204" pitchFamily="49" charset="0"/>
              </a:rPr>
              <a:t>n_vals</a:t>
            </a:r>
            <a:r>
              <a:rPr lang="en-GB" b="0" dirty="0">
                <a:solidFill>
                  <a:srgbClr val="6A9955"/>
                </a:solidFill>
                <a:effectLst/>
                <a:latin typeface="Menlo" panose="020B0609030804020204" pitchFamily="49" charset="0"/>
              </a:rPr>
              <a:t>:"; </a:t>
            </a:r>
            <a:endParaRPr lang="en-GB" b="0" dirty="0">
              <a:solidFill>
                <a:srgbClr val="CCCCCC"/>
              </a:solidFill>
              <a:effectLst/>
              <a:latin typeface="Menlo" panose="020B0609030804020204" pitchFamily="49" charset="0"/>
            </a:endParaRPr>
          </a:p>
          <a:p>
            <a:r>
              <a:rPr lang="en-GB" b="0" dirty="0">
                <a:solidFill>
                  <a:srgbClr val="6A9955"/>
                </a:solidFill>
                <a:effectLst/>
                <a:latin typeface="Menlo" panose="020B0609030804020204" pitchFamily="49" charset="0"/>
              </a:rPr>
              <a:t>//</a:t>
            </a:r>
            <a:r>
              <a:rPr lang="en-GB" b="0" dirty="0" err="1">
                <a:solidFill>
                  <a:srgbClr val="6A9955"/>
                </a:solidFill>
                <a:effectLst/>
                <a:latin typeface="Menlo" panose="020B0609030804020204" pitchFamily="49" charset="0"/>
              </a:rPr>
              <a:t>cin</a:t>
            </a:r>
            <a:r>
              <a:rPr lang="en-GB" b="0" dirty="0">
                <a:solidFill>
                  <a:srgbClr val="6A9955"/>
                </a:solidFill>
                <a:effectLst/>
                <a:latin typeface="Menlo" panose="020B0609030804020204" pitchFamily="49" charset="0"/>
              </a:rPr>
              <a:t> &gt;&gt; k;</a:t>
            </a:r>
            <a:endParaRPr lang="en-GB" b="0" dirty="0">
              <a:solidFill>
                <a:srgbClr val="CCCCCC"/>
              </a:solidFill>
              <a:effectLst/>
              <a:latin typeface="Menlo" panose="020B0609030804020204" pitchFamily="49" charset="0"/>
            </a:endParaRPr>
          </a:p>
          <a:p>
            <a:r>
              <a:rPr lang="en-GB" b="0" dirty="0">
                <a:solidFill>
                  <a:srgbClr val="CCCCCC"/>
                </a:solidFill>
                <a:effectLst/>
                <a:latin typeface="Menlo" panose="020B0609030804020204" pitchFamily="49" charset="0"/>
              </a:rPr>
              <a:t>vector</a:t>
            </a:r>
            <a:r>
              <a:rPr lang="en-GB" b="0" dirty="0">
                <a:solidFill>
                  <a:srgbClr val="D4D4D4"/>
                </a:solidFill>
                <a:effectLst/>
                <a:latin typeface="Menlo" panose="020B0609030804020204" pitchFamily="49" charset="0"/>
              </a:rPr>
              <a:t>&lt;</a:t>
            </a:r>
            <a:r>
              <a:rPr lang="en-GB" b="0" dirty="0">
                <a:solidFill>
                  <a:srgbClr val="569CD6"/>
                </a:solidFill>
                <a:effectLst/>
                <a:latin typeface="Menlo" panose="020B0609030804020204" pitchFamily="49" charset="0"/>
              </a:rPr>
              <a:t>double</a:t>
            </a:r>
            <a:r>
              <a:rPr lang="en-GB" b="0" dirty="0">
                <a:solidFill>
                  <a:srgbClr val="D4D4D4"/>
                </a:solidFill>
                <a:effectLst/>
                <a:latin typeface="Menlo" panose="020B0609030804020204" pitchFamily="49" charset="0"/>
              </a:rPr>
              <a:t>&gt;</a:t>
            </a:r>
            <a:r>
              <a:rPr lang="en-GB" b="0" dirty="0">
                <a:solidFill>
                  <a:srgbClr val="CCCCCC"/>
                </a:solidFill>
                <a:effectLst/>
                <a:latin typeface="Menlo" panose="020B0609030804020204" pitchFamily="49" charset="0"/>
              </a:rPr>
              <a:t> input;</a:t>
            </a:r>
          </a:p>
          <a:p>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 </a:t>
            </a:r>
            <a:r>
              <a:rPr lang="en-GB" b="0" dirty="0" err="1">
                <a:solidFill>
                  <a:srgbClr val="CCCCCC"/>
                </a:solidFill>
                <a:effectLst/>
                <a:latin typeface="Menlo" panose="020B0609030804020204" pitchFamily="49" charset="0"/>
              </a:rPr>
              <a:t>i</a:t>
            </a:r>
            <a:r>
              <a:rPr lang="en-GB" b="0" dirty="0">
                <a:solidFill>
                  <a:srgbClr val="CCCCCC"/>
                </a:solidFill>
                <a:effectLst/>
                <a:latin typeface="Menlo" panose="020B0609030804020204" pitchFamily="49" charset="0"/>
              </a:rPr>
              <a:t>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20</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k;</a:t>
            </a:r>
          </a:p>
          <a:p>
            <a:r>
              <a:rPr lang="en-GB" b="0" dirty="0">
                <a:solidFill>
                  <a:srgbClr val="569CD6"/>
                </a:solidFill>
                <a:effectLst/>
                <a:latin typeface="Menlo" panose="020B0609030804020204" pitchFamily="49" charset="0"/>
              </a:rPr>
              <a:t>int</a:t>
            </a:r>
            <a:r>
              <a:rPr lang="en-GB" b="0" dirty="0">
                <a:solidFill>
                  <a:srgbClr val="CCCCCC"/>
                </a:solidFill>
                <a:effectLst/>
                <a:latin typeface="Menlo" panose="020B0609030804020204" pitchFamily="49" charset="0"/>
              </a:rPr>
              <a:t> b </a:t>
            </a:r>
            <a:r>
              <a:rPr lang="en-GB" b="0" dirty="0">
                <a:solidFill>
                  <a:srgbClr val="D4D4D4"/>
                </a:solidFill>
                <a:effectLst/>
                <a:latin typeface="Menlo" panose="020B0609030804020204" pitchFamily="49" charset="0"/>
              </a:rPr>
              <a:t>=</a:t>
            </a:r>
            <a:r>
              <a:rPr lang="en-GB" b="0" dirty="0">
                <a:solidFill>
                  <a:srgbClr val="CCCCCC"/>
                </a:solidFill>
                <a:effectLst/>
                <a:latin typeface="Menlo" panose="020B0609030804020204" pitchFamily="49" charset="0"/>
              </a:rPr>
              <a:t> </a:t>
            </a:r>
            <a:r>
              <a:rPr lang="en-GB" b="0" dirty="0">
                <a:solidFill>
                  <a:srgbClr val="B5CEA8"/>
                </a:solidFill>
                <a:effectLst/>
                <a:latin typeface="Menlo" panose="020B0609030804020204" pitchFamily="49" charset="0"/>
              </a:rPr>
              <a:t>10</a:t>
            </a:r>
            <a:r>
              <a:rPr lang="en-GB" b="0" dirty="0">
                <a:solidFill>
                  <a:srgbClr val="CCCCCC"/>
                </a:solidFill>
                <a:effectLst/>
                <a:latin typeface="Menlo" panose="020B0609030804020204" pitchFamily="49" charset="0"/>
              </a:rPr>
              <a:t>;</a:t>
            </a:r>
          </a:p>
          <a:p>
            <a:r>
              <a:rPr lang="en-GB" b="0" dirty="0">
                <a:solidFill>
                  <a:srgbClr val="C586C0"/>
                </a:solidFill>
                <a:effectLst/>
                <a:latin typeface="Menlo" panose="020B0609030804020204" pitchFamily="49" charset="0"/>
              </a:rPr>
              <a:t>for</a:t>
            </a:r>
            <a:r>
              <a:rPr lang="en-GB" b="0" dirty="0">
                <a:solidFill>
                  <a:srgbClr val="CCCCCC"/>
                </a:solidFill>
                <a:effectLst/>
                <a:latin typeface="Menlo" panose="020B0609030804020204" pitchFamily="49" charset="0"/>
              </a:rPr>
              <a:t> (</a:t>
            </a:r>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 a</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10</a:t>
            </a:r>
            <a:r>
              <a:rPr lang="en-GB" b="0" dirty="0">
                <a:solidFill>
                  <a:srgbClr val="CCCCCC"/>
                </a:solidFill>
                <a:effectLst/>
                <a:latin typeface="Menlo" panose="020B0609030804020204" pitchFamily="49" charset="0"/>
              </a:rPr>
              <a:t>; a</a:t>
            </a:r>
            <a:r>
              <a:rPr lang="en-GB" b="0" dirty="0">
                <a:solidFill>
                  <a:srgbClr val="D4D4D4"/>
                </a:solidFill>
                <a:effectLst/>
                <a:latin typeface="Menlo" panose="020B0609030804020204" pitchFamily="49" charset="0"/>
              </a:rPr>
              <a:t>&lt;=</a:t>
            </a:r>
            <a:r>
              <a:rPr lang="en-GB" b="0" dirty="0">
                <a:solidFill>
                  <a:srgbClr val="CCCCCC"/>
                </a:solidFill>
                <a:effectLst/>
                <a:latin typeface="Menlo" panose="020B0609030804020204" pitchFamily="49" charset="0"/>
              </a:rPr>
              <a:t>b ; a</a:t>
            </a:r>
            <a:r>
              <a:rPr lang="en-GB" b="0" dirty="0">
                <a:solidFill>
                  <a:srgbClr val="D4D4D4"/>
                </a:solidFill>
                <a:effectLst/>
                <a:latin typeface="Menlo" panose="020B0609030804020204" pitchFamily="49" charset="0"/>
              </a:rPr>
              <a:t>=</a:t>
            </a:r>
            <a:r>
              <a:rPr lang="en-GB" b="0" dirty="0" err="1">
                <a:solidFill>
                  <a:srgbClr val="CCCCCC"/>
                </a:solidFill>
                <a:effectLst/>
                <a:latin typeface="Menlo" panose="020B0609030804020204" pitchFamily="49" charset="0"/>
              </a:rPr>
              <a:t>a</a:t>
            </a:r>
            <a:r>
              <a:rPr lang="en-GB" b="0" dirty="0" err="1">
                <a:solidFill>
                  <a:srgbClr val="D4D4D4"/>
                </a:solidFill>
                <a:effectLst/>
                <a:latin typeface="Menlo" panose="020B0609030804020204" pitchFamily="49" charset="0"/>
              </a:rPr>
              <a:t>+</a:t>
            </a:r>
            <a:r>
              <a:rPr lang="en-GB" b="0" dirty="0" err="1">
                <a:solidFill>
                  <a:srgbClr val="CCCCCC"/>
                </a:solidFill>
                <a:effectLst/>
                <a:latin typeface="Menlo" panose="020B0609030804020204" pitchFamily="49" charset="0"/>
              </a:rPr>
              <a:t>i</a:t>
            </a:r>
            <a:r>
              <a:rPr lang="en-GB" b="0" dirty="0">
                <a:solidFill>
                  <a:srgbClr val="CCCCCC"/>
                </a:solidFill>
                <a:effectLst/>
                <a:latin typeface="Menlo" panose="020B0609030804020204" pitchFamily="49" charset="0"/>
              </a:rPr>
              <a:t>)</a:t>
            </a:r>
          </a:p>
          <a:p>
            <a:r>
              <a:rPr lang="en-GB" b="0" dirty="0">
                <a:solidFill>
                  <a:srgbClr val="CCCCCC"/>
                </a:solidFill>
                <a:effectLst/>
                <a:latin typeface="Menlo" panose="020B0609030804020204" pitchFamily="49" charset="0"/>
              </a:rPr>
              <a:t>{</a:t>
            </a:r>
          </a:p>
          <a:p>
            <a:r>
              <a:rPr lang="en-GB" b="0" dirty="0" err="1">
                <a:solidFill>
                  <a:srgbClr val="9CDCFE"/>
                </a:solidFill>
                <a:effectLst/>
                <a:latin typeface="Menlo" panose="020B0609030804020204" pitchFamily="49" charset="0"/>
              </a:rPr>
              <a:t>input</a:t>
            </a:r>
            <a:r>
              <a:rPr lang="en-GB" b="0" dirty="0" err="1">
                <a:solidFill>
                  <a:srgbClr val="CCCCCC"/>
                </a:solidFill>
                <a:effectLst/>
                <a:latin typeface="Menlo" panose="020B0609030804020204" pitchFamily="49" charset="0"/>
              </a:rPr>
              <a:t>.</a:t>
            </a:r>
            <a:r>
              <a:rPr lang="en-GB" b="0" dirty="0" err="1">
                <a:solidFill>
                  <a:srgbClr val="DCDCAA"/>
                </a:solidFill>
                <a:effectLst/>
                <a:latin typeface="Menlo" panose="020B0609030804020204" pitchFamily="49" charset="0"/>
              </a:rPr>
              <a:t>push_back</a:t>
            </a:r>
            <a:r>
              <a:rPr lang="en-GB" b="0" dirty="0">
                <a:solidFill>
                  <a:srgbClr val="CCCCCC"/>
                </a:solidFill>
                <a:effectLst/>
                <a:latin typeface="Menlo" panose="020B0609030804020204" pitchFamily="49" charset="0"/>
              </a:rPr>
              <a:t>(a);</a:t>
            </a:r>
          </a:p>
          <a:p>
            <a:r>
              <a:rPr lang="en-GB" b="0" dirty="0">
                <a:solidFill>
                  <a:srgbClr val="CCCCCC"/>
                </a:solidFill>
                <a:effectLst/>
                <a:latin typeface="Menlo" panose="020B0609030804020204" pitchFamily="49" charset="0"/>
              </a:rPr>
              <a:t>}</a:t>
            </a:r>
          </a:p>
          <a:p>
            <a:r>
              <a:rPr lang="en-GB" b="0" dirty="0">
                <a:solidFill>
                  <a:srgbClr val="CCCCCC"/>
                </a:solidFill>
                <a:effectLst/>
                <a:latin typeface="Menlo" panose="020B0609030804020204" pitchFamily="49" charset="0"/>
              </a:rPr>
              <a:t>vector</a:t>
            </a:r>
            <a:r>
              <a:rPr lang="en-GB" b="0" dirty="0">
                <a:solidFill>
                  <a:srgbClr val="D4D4D4"/>
                </a:solidFill>
                <a:effectLst/>
                <a:latin typeface="Menlo" panose="020B0609030804020204" pitchFamily="49" charset="0"/>
              </a:rPr>
              <a:t>&lt;</a:t>
            </a:r>
            <a:r>
              <a:rPr lang="en-GB" b="0" dirty="0">
                <a:solidFill>
                  <a:srgbClr val="569CD6"/>
                </a:solidFill>
                <a:effectLst/>
                <a:latin typeface="Menlo" panose="020B0609030804020204" pitchFamily="49" charset="0"/>
              </a:rPr>
              <a:t>double</a:t>
            </a:r>
            <a:r>
              <a:rPr lang="en-GB" b="0" dirty="0">
                <a:solidFill>
                  <a:srgbClr val="D4D4D4"/>
                </a:solidFill>
                <a:effectLst/>
                <a:latin typeface="Menlo" panose="020B0609030804020204" pitchFamily="49" charset="0"/>
              </a:rPr>
              <a:t>&gt;</a:t>
            </a:r>
            <a:r>
              <a:rPr lang="en-GB" b="0" dirty="0">
                <a:solidFill>
                  <a:srgbClr val="CCCCCC"/>
                </a:solidFill>
                <a:effectLst/>
                <a:latin typeface="Menlo" panose="020B0609030804020204" pitchFamily="49" charset="0"/>
              </a:rPr>
              <a:t> output;</a:t>
            </a:r>
          </a:p>
          <a:p>
            <a:r>
              <a:rPr lang="en-GB" b="0" dirty="0" err="1">
                <a:solidFill>
                  <a:srgbClr val="DCDCAA"/>
                </a:solidFill>
                <a:effectLst/>
                <a:latin typeface="Menlo" panose="020B0609030804020204" pitchFamily="49" charset="0"/>
              </a:rPr>
              <a:t>func</a:t>
            </a:r>
            <a:r>
              <a:rPr lang="en-GB" b="0" dirty="0">
                <a:solidFill>
                  <a:srgbClr val="CCCCCC"/>
                </a:solidFill>
                <a:effectLst/>
                <a:latin typeface="Menlo" panose="020B0609030804020204" pitchFamily="49" charset="0"/>
              </a:rPr>
              <a:t>(input, output);</a:t>
            </a:r>
          </a:p>
          <a:p>
            <a:r>
              <a:rPr lang="en-GB" b="0" dirty="0">
                <a:solidFill>
                  <a:srgbClr val="CCCCCC"/>
                </a:solidFill>
                <a:effectLst/>
                <a:latin typeface="Menlo" panose="020B0609030804020204" pitchFamily="49" charset="0"/>
              </a:rPr>
              <a:t>string </a:t>
            </a:r>
            <a:r>
              <a:rPr lang="en-GB" b="0" dirty="0" err="1">
                <a:solidFill>
                  <a:srgbClr val="CCCCCC"/>
                </a:solidFill>
                <a:effectLst/>
                <a:latin typeface="Menlo" panose="020B0609030804020204" pitchFamily="49" charset="0"/>
              </a:rPr>
              <a:t>myfile</a:t>
            </a:r>
            <a:r>
              <a:rPr lang="en-GB" b="0" dirty="0">
                <a:solidFill>
                  <a:srgbClr val="CCCCCC"/>
                </a:solidFill>
                <a:effectLst/>
                <a:latin typeface="Menlo" panose="020B0609030804020204" pitchFamily="49" charset="0"/>
              </a:rPr>
              <a:t>;</a:t>
            </a:r>
          </a:p>
          <a:p>
            <a:r>
              <a:rPr lang="en-GB" b="0" dirty="0" err="1">
                <a:solidFill>
                  <a:srgbClr val="DCDCAA"/>
                </a:solidFill>
                <a:effectLst/>
                <a:latin typeface="Menlo" panose="020B0609030804020204" pitchFamily="49" charset="0"/>
              </a:rPr>
              <a:t>write_out</a:t>
            </a:r>
            <a:r>
              <a:rPr lang="en-GB" b="0" dirty="0">
                <a:solidFill>
                  <a:srgbClr val="CCCCCC"/>
                </a:solidFill>
                <a:effectLst/>
                <a:latin typeface="Menlo" panose="020B0609030804020204" pitchFamily="49" charset="0"/>
              </a:rPr>
              <a:t>(</a:t>
            </a:r>
            <a:r>
              <a:rPr lang="en-GB" b="0" dirty="0">
                <a:solidFill>
                  <a:srgbClr val="CE9178"/>
                </a:solidFill>
                <a:effectLst/>
                <a:latin typeface="Menlo" panose="020B0609030804020204" pitchFamily="49" charset="0"/>
              </a:rPr>
              <a:t>"</a:t>
            </a:r>
            <a:r>
              <a:rPr lang="en-GB" b="0" dirty="0" err="1">
                <a:solidFill>
                  <a:srgbClr val="CE9178"/>
                </a:solidFill>
                <a:effectLst/>
                <a:latin typeface="Menlo" panose="020B0609030804020204" pitchFamily="49" charset="0"/>
              </a:rPr>
              <a:t>myfile</a:t>
            </a:r>
            <a:r>
              <a:rPr lang="en-GB" b="0" dirty="0">
                <a:solidFill>
                  <a:srgbClr val="CE9178"/>
                </a:solidFill>
                <a:effectLst/>
                <a:latin typeface="Menlo" panose="020B0609030804020204" pitchFamily="49" charset="0"/>
              </a:rPr>
              <a:t>"</a:t>
            </a:r>
            <a:r>
              <a:rPr lang="en-GB" b="0" dirty="0">
                <a:solidFill>
                  <a:srgbClr val="CCCCCC"/>
                </a:solidFill>
                <a:effectLst/>
                <a:latin typeface="Menlo" panose="020B0609030804020204" pitchFamily="49" charset="0"/>
              </a:rPr>
              <a:t>, input, output);</a:t>
            </a:r>
          </a:p>
          <a:p>
            <a:endParaRPr lang="en-GB" b="0" dirty="0">
              <a:solidFill>
                <a:srgbClr val="CCCCCC"/>
              </a:solidFill>
              <a:effectLst/>
              <a:latin typeface="Menlo" panose="020B0609030804020204" pitchFamily="49" charset="0"/>
            </a:endParaRPr>
          </a:p>
        </p:txBody>
      </p:sp>
      <p:sp>
        <p:nvSpPr>
          <p:cNvPr id="9" name="TextBox 8">
            <a:extLst>
              <a:ext uri="{FF2B5EF4-FFF2-40B4-BE49-F238E27FC236}">
                <a16:creationId xmlns:a16="http://schemas.microsoft.com/office/drawing/2014/main" id="{328ED6BC-1117-E69D-5B58-996DAAEBDC57}"/>
              </a:ext>
            </a:extLst>
          </p:cNvPr>
          <p:cNvSpPr txBox="1"/>
          <p:nvPr/>
        </p:nvSpPr>
        <p:spPr>
          <a:xfrm>
            <a:off x="235975" y="5810973"/>
            <a:ext cx="6105832" cy="646331"/>
          </a:xfrm>
          <a:prstGeom prst="rect">
            <a:avLst/>
          </a:prstGeom>
          <a:solidFill>
            <a:schemeClr val="bg1"/>
          </a:solidFill>
          <a:ln w="31750">
            <a:solidFill>
              <a:srgbClr val="FF0000"/>
            </a:solidFill>
          </a:ln>
        </p:spPr>
        <p:txBody>
          <a:bodyPr wrap="square">
            <a:spAutoFit/>
          </a:bodyPr>
          <a:lstStyle/>
          <a:p>
            <a:r>
              <a:rPr lang="en-GB" b="0" dirty="0">
                <a:solidFill>
                  <a:srgbClr val="569CD6"/>
                </a:solidFill>
                <a:effectLst/>
                <a:latin typeface="Menlo" panose="020B0609030804020204" pitchFamily="49" charset="0"/>
              </a:rPr>
              <a:t>void</a:t>
            </a:r>
            <a:r>
              <a:rPr lang="en-GB" b="0" dirty="0">
                <a:solidFill>
                  <a:srgbClr val="CCCCCC"/>
                </a:solidFill>
                <a:effectLst/>
                <a:latin typeface="Menlo" panose="020B0609030804020204" pitchFamily="49" charset="0"/>
              </a:rPr>
              <a:t> </a:t>
            </a:r>
            <a:r>
              <a:rPr lang="en-GB" b="0" dirty="0" err="1">
                <a:solidFill>
                  <a:srgbClr val="DCDCAA"/>
                </a:solidFill>
                <a:effectLst/>
                <a:latin typeface="Menlo" panose="020B0609030804020204" pitchFamily="49" charset="0"/>
              </a:rPr>
              <a:t>write_out</a:t>
            </a:r>
            <a:r>
              <a:rPr lang="en-GB" b="0" dirty="0">
                <a:solidFill>
                  <a:srgbClr val="CCCCCC"/>
                </a:solidFill>
                <a:effectLst/>
                <a:latin typeface="Menlo" panose="020B0609030804020204" pitchFamily="49" charset="0"/>
              </a:rPr>
              <a:t>(</a:t>
            </a:r>
            <a:r>
              <a:rPr lang="en-GB" b="0" dirty="0">
                <a:solidFill>
                  <a:srgbClr val="4EC9B0"/>
                </a:solidFill>
                <a:effectLst/>
                <a:latin typeface="Menlo" panose="020B0609030804020204" pitchFamily="49" charset="0"/>
              </a:rPr>
              <a:t>string</a:t>
            </a:r>
            <a:r>
              <a:rPr lang="en-GB" b="0" dirty="0">
                <a:solidFill>
                  <a:srgbClr val="CCCCCC"/>
                </a:solidFill>
                <a:effectLst/>
                <a:latin typeface="Menlo" panose="020B0609030804020204" pitchFamily="49" charset="0"/>
              </a:rPr>
              <a:t> </a:t>
            </a:r>
            <a:r>
              <a:rPr lang="en-GB" b="0" dirty="0" err="1">
                <a:solidFill>
                  <a:srgbClr val="9CDCFE"/>
                </a:solidFill>
                <a:effectLst/>
                <a:latin typeface="Menlo" panose="020B0609030804020204" pitchFamily="49" charset="0"/>
              </a:rPr>
              <a:t>outfile</a:t>
            </a:r>
            <a:r>
              <a:rPr lang="en-GB" b="0" dirty="0">
                <a:solidFill>
                  <a:srgbClr val="CCCCCC"/>
                </a:solidFill>
                <a:effectLst/>
                <a:latin typeface="Menlo" panose="020B0609030804020204" pitchFamily="49" charset="0"/>
              </a:rPr>
              <a:t>, </a:t>
            </a:r>
            <a:r>
              <a:rPr lang="en-GB" b="0" dirty="0">
                <a:solidFill>
                  <a:srgbClr val="4EC9B0"/>
                </a:solidFill>
                <a:effectLst/>
                <a:latin typeface="Menlo" panose="020B0609030804020204" pitchFamily="49" charset="0"/>
              </a:rPr>
              <a:t>vector</a:t>
            </a:r>
            <a:r>
              <a:rPr lang="en-GB" b="0" dirty="0">
                <a:solidFill>
                  <a:srgbClr val="CCCCCC"/>
                </a:solidFill>
                <a:effectLst/>
                <a:latin typeface="Menlo" panose="020B0609030804020204" pitchFamily="49" charset="0"/>
              </a:rPr>
              <a:t> &lt;</a:t>
            </a:r>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&gt;</a:t>
            </a:r>
            <a:r>
              <a:rPr lang="en-GB" b="0" dirty="0">
                <a:solidFill>
                  <a:srgbClr val="569CD6"/>
                </a:solidFill>
                <a:effectLst/>
                <a:latin typeface="Menlo" panose="020B0609030804020204" pitchFamily="49" charset="0"/>
              </a:rPr>
              <a:t>&amp;</a:t>
            </a:r>
            <a:r>
              <a:rPr lang="en-GB" b="0" dirty="0">
                <a:solidFill>
                  <a:srgbClr val="CCCCCC"/>
                </a:solidFill>
                <a:effectLst/>
                <a:latin typeface="Menlo" panose="020B0609030804020204" pitchFamily="49" charset="0"/>
              </a:rPr>
              <a:t> </a:t>
            </a:r>
            <a:r>
              <a:rPr lang="en-GB" b="0" dirty="0" err="1">
                <a:solidFill>
                  <a:srgbClr val="9CDCFE"/>
                </a:solidFill>
                <a:effectLst/>
                <a:latin typeface="Menlo" panose="020B0609030804020204" pitchFamily="49" charset="0"/>
              </a:rPr>
              <a:t>vect</a:t>
            </a:r>
            <a:r>
              <a:rPr lang="en-GB" b="0" dirty="0">
                <a:solidFill>
                  <a:srgbClr val="CCCCCC"/>
                </a:solidFill>
                <a:effectLst/>
                <a:latin typeface="Menlo" panose="020B0609030804020204" pitchFamily="49" charset="0"/>
              </a:rPr>
              <a:t>, </a:t>
            </a:r>
            <a:r>
              <a:rPr lang="en-GB" b="0" dirty="0">
                <a:solidFill>
                  <a:srgbClr val="4EC9B0"/>
                </a:solidFill>
                <a:effectLst/>
                <a:latin typeface="Menlo" panose="020B0609030804020204" pitchFamily="49" charset="0"/>
              </a:rPr>
              <a:t>vector</a:t>
            </a:r>
            <a:r>
              <a:rPr lang="en-GB" b="0" dirty="0">
                <a:solidFill>
                  <a:srgbClr val="CCCCCC"/>
                </a:solidFill>
                <a:effectLst/>
                <a:latin typeface="Menlo" panose="020B0609030804020204" pitchFamily="49" charset="0"/>
              </a:rPr>
              <a:t> &lt;</a:t>
            </a:r>
            <a:r>
              <a:rPr lang="en-GB" b="0" dirty="0">
                <a:solidFill>
                  <a:srgbClr val="569CD6"/>
                </a:solidFill>
                <a:effectLst/>
                <a:latin typeface="Menlo" panose="020B0609030804020204" pitchFamily="49" charset="0"/>
              </a:rPr>
              <a:t>double</a:t>
            </a:r>
            <a:r>
              <a:rPr lang="en-GB" b="0" dirty="0">
                <a:solidFill>
                  <a:srgbClr val="CCCCCC"/>
                </a:solidFill>
                <a:effectLst/>
                <a:latin typeface="Menlo" panose="020B0609030804020204" pitchFamily="49" charset="0"/>
              </a:rPr>
              <a:t>&gt;</a:t>
            </a:r>
            <a:r>
              <a:rPr lang="en-GB" b="0" dirty="0">
                <a:solidFill>
                  <a:srgbClr val="569CD6"/>
                </a:solidFill>
                <a:effectLst/>
                <a:latin typeface="Menlo" panose="020B0609030804020204" pitchFamily="49" charset="0"/>
              </a:rPr>
              <a:t>&amp;</a:t>
            </a:r>
            <a:r>
              <a:rPr lang="en-GB" b="0" dirty="0">
                <a:solidFill>
                  <a:srgbClr val="CCCCCC"/>
                </a:solidFill>
                <a:effectLst/>
                <a:latin typeface="Menlo" panose="020B0609030804020204" pitchFamily="49" charset="0"/>
              </a:rPr>
              <a:t> </a:t>
            </a:r>
            <a:r>
              <a:rPr lang="en-GB" b="0" dirty="0" err="1">
                <a:solidFill>
                  <a:srgbClr val="9CDCFE"/>
                </a:solidFill>
                <a:effectLst/>
                <a:latin typeface="Menlo" panose="020B0609030804020204" pitchFamily="49" charset="0"/>
              </a:rPr>
              <a:t>vectf</a:t>
            </a:r>
            <a:r>
              <a:rPr lang="en-GB" b="0" dirty="0">
                <a:solidFill>
                  <a:srgbClr val="CCCCCC"/>
                </a:solidFill>
                <a:effectLst/>
                <a:latin typeface="Menlo" panose="020B0609030804020204" pitchFamily="49" charset="0"/>
              </a:rPr>
              <a:t>)</a:t>
            </a:r>
          </a:p>
        </p:txBody>
      </p:sp>
    </p:spTree>
    <p:extLst>
      <p:ext uri="{BB962C8B-B14F-4D97-AF65-F5344CB8AC3E}">
        <p14:creationId xmlns:p14="http://schemas.microsoft.com/office/powerpoint/2010/main" val="32783565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
      <a:dk1>
        <a:srgbClr val="000000"/>
      </a:dk1>
      <a:lt1>
        <a:srgbClr val="FFFFFF"/>
      </a:lt1>
      <a:dk2>
        <a:srgbClr val="324259"/>
      </a:dk2>
      <a:lt2>
        <a:srgbClr val="E2E7E8"/>
      </a:lt2>
      <a:accent1>
        <a:srgbClr val="ED816F"/>
      </a:accent1>
      <a:accent2>
        <a:srgbClr val="E9507B"/>
      </a:accent2>
      <a:accent3>
        <a:srgbClr val="ED6FC7"/>
      </a:accent3>
      <a:accent4>
        <a:srgbClr val="D850E9"/>
      </a:accent4>
      <a:accent5>
        <a:srgbClr val="AA6FED"/>
      </a:accent5>
      <a:accent6>
        <a:srgbClr val="5850E9"/>
      </a:accent6>
      <a:hlink>
        <a:srgbClr val="3E6C74"/>
      </a:hlink>
      <a:folHlink>
        <a:srgbClr val="4C4C4C"/>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53255131-b129-4010-86e1-474bfd7e8076}" enabled="0" method="" siteId="{53255131-b129-4010-86e1-474bfd7e8076}" removed="1"/>
</clbl:labelList>
</file>

<file path=docProps/app.xml><?xml version="1.0" encoding="utf-8"?>
<Properties xmlns="http://schemas.openxmlformats.org/officeDocument/2006/extended-properties" xmlns:vt="http://schemas.openxmlformats.org/officeDocument/2006/docPropsVTypes">
  <TotalTime>19376</TotalTime>
  <Words>4783</Words>
  <Application>Microsoft Macintosh PowerPoint</Application>
  <PresentationFormat>Widescreen</PresentationFormat>
  <Paragraphs>764</Paragraphs>
  <Slides>53</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53</vt:i4>
      </vt:variant>
    </vt:vector>
  </HeadingPairs>
  <TitlesOfParts>
    <vt:vector size="63" baseType="lpstr">
      <vt:lpstr>Arial</vt:lpstr>
      <vt:lpstr>Calibri</vt:lpstr>
      <vt:lpstr>Calisto MT</vt:lpstr>
      <vt:lpstr>Cambria Math</vt:lpstr>
      <vt:lpstr>Courier New</vt:lpstr>
      <vt:lpstr>Helvetica Light</vt:lpstr>
      <vt:lpstr>Menlo</vt:lpstr>
      <vt:lpstr>Rockwell</vt:lpstr>
      <vt:lpstr>Wingdings 2</vt:lpstr>
      <vt:lpstr>SlateVTI</vt:lpstr>
      <vt:lpstr>PowerPoint Presentation</vt:lpstr>
      <vt:lpstr>Last Week</vt:lpstr>
      <vt:lpstr>Aim of Workshop Four</vt:lpstr>
      <vt:lpstr>Resources</vt:lpstr>
      <vt:lpstr>Challenge Six (Homework)</vt:lpstr>
      <vt:lpstr>Emily</vt:lpstr>
      <vt:lpstr>Emily</vt:lpstr>
      <vt:lpstr>Sam</vt:lpstr>
      <vt:lpstr>Ana</vt:lpstr>
      <vt:lpstr>Marina</vt:lpstr>
      <vt:lpstr>Andrew</vt:lpstr>
      <vt:lpstr>Luke</vt:lpstr>
      <vt:lpstr>Sakrican</vt:lpstr>
      <vt:lpstr>Joe</vt:lpstr>
      <vt:lpstr>Khang</vt:lpstr>
      <vt:lpstr>Mehul</vt:lpstr>
      <vt:lpstr>Rupesh</vt:lpstr>
      <vt:lpstr>Sinead</vt:lpstr>
      <vt:lpstr>Challenge Six Solution: Alex Modular Approach</vt:lpstr>
      <vt:lpstr>Alex</vt:lpstr>
      <vt:lpstr>Alex</vt:lpstr>
      <vt:lpstr>Alex</vt:lpstr>
      <vt:lpstr>Alex</vt:lpstr>
      <vt:lpstr>Takeaways</vt:lpstr>
      <vt:lpstr>Takeaways</vt:lpstr>
      <vt:lpstr>Challenge Seven</vt:lpstr>
      <vt:lpstr>Classes</vt:lpstr>
      <vt:lpstr>Object oriented programming</vt:lpstr>
      <vt:lpstr>Classes and Objects</vt:lpstr>
      <vt:lpstr>Classes and Objects</vt:lpstr>
      <vt:lpstr>Classes: Attributes</vt:lpstr>
      <vt:lpstr>Classes: Attributes</vt:lpstr>
      <vt:lpstr>Classes: Methods</vt:lpstr>
      <vt:lpstr>Constructors</vt:lpstr>
      <vt:lpstr>Access Specifier</vt:lpstr>
      <vt:lpstr>Access Specifiers</vt:lpstr>
      <vt:lpstr>Principles of OOP</vt:lpstr>
      <vt:lpstr>Encapsulation</vt:lpstr>
      <vt:lpstr>Encapsulation</vt:lpstr>
      <vt:lpstr>Inheritance</vt:lpstr>
      <vt:lpstr>Inheritance: Access Specifiers</vt:lpstr>
      <vt:lpstr>Polymorphism</vt:lpstr>
      <vt:lpstr>Challenge Eight</vt:lpstr>
      <vt:lpstr>Monte Carlo Methods</vt:lpstr>
      <vt:lpstr>Monte Carlo History</vt:lpstr>
      <vt:lpstr>Monte Carlo History</vt:lpstr>
      <vt:lpstr>Monte Carlo History</vt:lpstr>
      <vt:lpstr>Monte Carlo Basics</vt:lpstr>
      <vt:lpstr>Law of Large Numbers</vt:lpstr>
      <vt:lpstr>Law of large numbers</vt:lpstr>
      <vt:lpstr>Gambler’s Fallacy</vt:lpstr>
      <vt:lpstr>Regression to the Mean</vt:lpstr>
      <vt:lpstr>Next week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waters</dc:creator>
  <cp:lastModifiedBy>Hill, Alexander</cp:lastModifiedBy>
  <cp:revision>246</cp:revision>
  <dcterms:created xsi:type="dcterms:W3CDTF">2020-12-11T09:06:28Z</dcterms:created>
  <dcterms:modified xsi:type="dcterms:W3CDTF">2023-10-27T12:08:14Z</dcterms:modified>
</cp:coreProperties>
</file>

<file path=docProps/thumbnail.jpeg>
</file>